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avi" ContentType="video/x-msvide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62" d="100"/>
          <a:sy n="62" d="100"/>
        </p:scale>
        <p:origin x="48" y="4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DE8EE8-5163-4E4A-A5EE-895F8882E42C}" type="datetimeFigureOut">
              <a:rPr lang="it-IT" smtClean="0"/>
              <a:pPr/>
              <a:t>12/03/2022</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5578E-9065-4154-9CA7-21116DD23FF9}" type="slidenum">
              <a:rPr lang="it-IT" smtClean="0"/>
              <a:pPr/>
              <a:t>‹N›</a:t>
            </a:fld>
            <a:endParaRPr lang="it-IT"/>
          </a:p>
        </p:txBody>
      </p:sp>
    </p:spTree>
    <p:extLst>
      <p:ext uri="{BB962C8B-B14F-4D97-AF65-F5344CB8AC3E}">
        <p14:creationId xmlns:p14="http://schemas.microsoft.com/office/powerpoint/2010/main" val="395036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921AED02-9753-40AF-BC42-C1D8F1F98102}" type="slidenum">
              <a:rPr/>
              <a:pPr lvl="0"/>
              <a:t>1</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4532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60ED1B42-16A1-4126-8ED5-AE3F48D4DEC9}" type="slidenum">
              <a:rPr/>
              <a:pPr lvl="0"/>
              <a:t>2</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3704389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83232344-79E3-4D93-98FC-2FC32DDF8643}" type="slidenum">
              <a:rPr/>
              <a:pPr lvl="0"/>
              <a:t>3</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1143063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44C409B9-A725-4FE6-8FA4-D18CF99ACDBE}" type="slidenum">
              <a:rPr/>
              <a:pPr lvl="0"/>
              <a:t>4</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667916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A9850B61-0365-4027-9FB0-6A4DD74BB9BA}" type="slidenum">
              <a:rPr/>
              <a:pPr lvl="0"/>
              <a:t>5</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spAutoFit/>
          </a:bodyPr>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1832061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EF934DB3-EAB5-4463-90FC-E806037D83CA}" type="slidenum">
              <a:rPr/>
              <a:pPr lvl="0"/>
              <a:t>6</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197186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19FE691F-B02D-4A31-AD13-403BCC8AA7DD}" type="slidenum">
              <a:rPr/>
              <a:pPr lvl="0"/>
              <a:t>7</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4115556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C9062635-2003-46BD-8E4D-9A4F4A1ACBF5}" type="slidenum">
              <a:rPr/>
              <a:pPr lvl="0"/>
              <a:t>8</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362967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49AB8FF7-FCC0-4B15-AB75-7D9B475C8369}" type="slidenum">
              <a:rPr/>
              <a:pPr lvl="0"/>
              <a:t>9</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3601945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5D98F255-5C04-4F05-A463-D598B9CB03B1}" type="slidenum">
              <a:rPr/>
              <a:pPr lvl="0"/>
              <a:t>10</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2153793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01D3AC7A-87B7-4E89-A81A-B0E756EB1E89}" type="slidenum">
              <a:rPr/>
              <a:pPr lvl="0"/>
              <a:t>11</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1521200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vert="horz" lIns="0" tIns="0" rIns="0" bIns="0" anchor="b" anchorCtr="0">
            <a:noAutofit/>
          </a:bodyPr>
          <a:lstStyle/>
          <a:p>
            <a:pPr lvl="0"/>
            <a:fld id="{19714B94-8DD9-4861-8F1F-E3D00FB89367}" type="slidenum">
              <a:rPr/>
              <a:pPr lvl="0"/>
              <a:t>12</a:t>
            </a:fld>
            <a:endParaRPr lang="it-IT"/>
          </a:p>
        </p:txBody>
      </p:sp>
      <p:sp>
        <p:nvSpPr>
          <p:cNvPr id="2" name="Segnaposto immagine diapositiva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Segnaposto note 2"/>
          <p:cNvSpPr txBox="1">
            <a:spLocks noGrp="1"/>
          </p:cNvSpPr>
          <p:nvPr>
            <p:ph type="body" sz="quarter" idx="1"/>
          </p:nvPr>
        </p:nvSpPr>
        <p:spPr/>
        <p:txBody>
          <a:bodyPr vert="horz" compatLnSpc="1"/>
          <a:lstStyle/>
          <a:p>
            <a:pPr marL="0" indent="0" algn="l" hangingPunct="1">
              <a:spcBef>
                <a:spcPts val="451"/>
              </a:spcBef>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it-IT" sz="1200">
              <a:solidFill>
                <a:srgbClr val="000000"/>
              </a:solidFill>
              <a:highlight>
                <a:scrgbClr r="0" g="0" b="0">
                  <a:alpha val="0"/>
                </a:scrgbClr>
              </a:highlight>
              <a:latin typeface="Calibri" pitchFamily="34"/>
              <a:ea typeface="Microsoft YaHei" pitchFamily="2"/>
            </a:endParaRPr>
          </a:p>
        </p:txBody>
      </p:sp>
    </p:spTree>
    <p:extLst>
      <p:ext uri="{BB962C8B-B14F-4D97-AF65-F5344CB8AC3E}">
        <p14:creationId xmlns:p14="http://schemas.microsoft.com/office/powerpoint/2010/main" val="1047780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5CF7A2A6-BB14-4D51-96B3-67F11B73E897}" type="datetimeFigureOut">
              <a:rPr lang="it-IT" smtClean="0"/>
              <a:pPr/>
              <a:t>12/03/2022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B561F5C-F9E9-4ECE-AE75-2C4BA49F3A30}" type="slidenum">
              <a:rPr lang="it-IT" smtClean="0"/>
              <a:pPr/>
              <a:t>‹N›</a:t>
            </a:fld>
            <a:endParaRPr lang="it-IT"/>
          </a:p>
        </p:txBody>
      </p:sp>
    </p:spTree>
    <p:extLst>
      <p:ext uri="{BB962C8B-B14F-4D97-AF65-F5344CB8AC3E}">
        <p14:creationId xmlns:p14="http://schemas.microsoft.com/office/powerpoint/2010/main" val="2659852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CF7A2A6-BB14-4D51-96B3-67F11B73E897}" type="datetimeFigureOut">
              <a:rPr lang="it-IT" smtClean="0"/>
              <a:pPr/>
              <a:t>12/03/2022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B561F5C-F9E9-4ECE-AE75-2C4BA49F3A30}" type="slidenum">
              <a:rPr lang="it-IT" smtClean="0"/>
              <a:pPr/>
              <a:t>‹N›</a:t>
            </a:fld>
            <a:endParaRPr lang="it-IT"/>
          </a:p>
        </p:txBody>
      </p:sp>
    </p:spTree>
    <p:extLst>
      <p:ext uri="{BB962C8B-B14F-4D97-AF65-F5344CB8AC3E}">
        <p14:creationId xmlns:p14="http://schemas.microsoft.com/office/powerpoint/2010/main" val="3912567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5CF7A2A6-BB14-4D51-96B3-67F11B73E897}" type="datetimeFigureOut">
              <a:rPr lang="it-IT" smtClean="0"/>
              <a:pPr/>
              <a:t>12/03/2022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B561F5C-F9E9-4ECE-AE75-2C4BA49F3A30}" type="slidenum">
              <a:rPr lang="it-IT" smtClean="0"/>
              <a:pPr/>
              <a:t>‹N›</a:t>
            </a:fld>
            <a:endParaRPr lang="it-IT"/>
          </a:p>
        </p:txBody>
      </p:sp>
    </p:spTree>
    <p:extLst>
      <p:ext uri="{BB962C8B-B14F-4D97-AF65-F5344CB8AC3E}">
        <p14:creationId xmlns:p14="http://schemas.microsoft.com/office/powerpoint/2010/main" val="3587398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CF7A2A6-BB14-4D51-96B3-67F11B73E897}" type="datetimeFigureOut">
              <a:rPr lang="it-IT" smtClean="0"/>
              <a:pPr/>
              <a:t>12/03/2022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B561F5C-F9E9-4ECE-AE75-2C4BA49F3A30}" type="slidenum">
              <a:rPr lang="it-IT" smtClean="0"/>
              <a:pPr/>
              <a:t>‹N›</a:t>
            </a:fld>
            <a:endParaRPr lang="it-IT"/>
          </a:p>
        </p:txBody>
      </p:sp>
    </p:spTree>
    <p:extLst>
      <p:ext uri="{BB962C8B-B14F-4D97-AF65-F5344CB8AC3E}">
        <p14:creationId xmlns:p14="http://schemas.microsoft.com/office/powerpoint/2010/main" val="2628453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5CF7A2A6-BB14-4D51-96B3-67F11B73E897}" type="datetimeFigureOut">
              <a:rPr lang="it-IT" smtClean="0"/>
              <a:pPr/>
              <a:t>12/03/2022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B561F5C-F9E9-4ECE-AE75-2C4BA49F3A30}" type="slidenum">
              <a:rPr lang="it-IT" smtClean="0"/>
              <a:pPr/>
              <a:t>‹N›</a:t>
            </a:fld>
            <a:endParaRPr lang="it-IT"/>
          </a:p>
        </p:txBody>
      </p:sp>
    </p:spTree>
    <p:extLst>
      <p:ext uri="{BB962C8B-B14F-4D97-AF65-F5344CB8AC3E}">
        <p14:creationId xmlns:p14="http://schemas.microsoft.com/office/powerpoint/2010/main" val="2394261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5CF7A2A6-BB14-4D51-96B3-67F11B73E897}" type="datetimeFigureOut">
              <a:rPr lang="it-IT" smtClean="0"/>
              <a:pPr/>
              <a:t>12/03/2022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B561F5C-F9E9-4ECE-AE75-2C4BA49F3A30}" type="slidenum">
              <a:rPr lang="it-IT" smtClean="0"/>
              <a:pPr/>
              <a:t>‹N›</a:t>
            </a:fld>
            <a:endParaRPr lang="it-IT"/>
          </a:p>
        </p:txBody>
      </p:sp>
    </p:spTree>
    <p:extLst>
      <p:ext uri="{BB962C8B-B14F-4D97-AF65-F5344CB8AC3E}">
        <p14:creationId xmlns:p14="http://schemas.microsoft.com/office/powerpoint/2010/main" val="4097090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CF7A2A6-BB14-4D51-96B3-67F11B73E897}" type="datetimeFigureOut">
              <a:rPr lang="it-IT" smtClean="0"/>
              <a:pPr/>
              <a:t>12/03/2022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B561F5C-F9E9-4ECE-AE75-2C4BA49F3A30}" type="slidenum">
              <a:rPr lang="it-IT" smtClean="0"/>
              <a:pPr/>
              <a:t>‹N›</a:t>
            </a:fld>
            <a:endParaRPr lang="it-IT"/>
          </a:p>
        </p:txBody>
      </p:sp>
    </p:spTree>
    <p:extLst>
      <p:ext uri="{BB962C8B-B14F-4D97-AF65-F5344CB8AC3E}">
        <p14:creationId xmlns:p14="http://schemas.microsoft.com/office/powerpoint/2010/main" val="749653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CF7A2A6-BB14-4D51-96B3-67F11B73E897}" type="datetimeFigureOut">
              <a:rPr lang="it-IT" smtClean="0"/>
              <a:pPr/>
              <a:t>12/03/2022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B561F5C-F9E9-4ECE-AE75-2C4BA49F3A30}" type="slidenum">
              <a:rPr lang="it-IT" smtClean="0"/>
              <a:pPr/>
              <a:t>‹N›</a:t>
            </a:fld>
            <a:endParaRPr lang="it-IT"/>
          </a:p>
        </p:txBody>
      </p:sp>
    </p:spTree>
    <p:extLst>
      <p:ext uri="{BB962C8B-B14F-4D97-AF65-F5344CB8AC3E}">
        <p14:creationId xmlns:p14="http://schemas.microsoft.com/office/powerpoint/2010/main" val="294130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CF7A2A6-BB14-4D51-96B3-67F11B73E897}" type="datetimeFigureOut">
              <a:rPr lang="it-IT" smtClean="0"/>
              <a:pPr/>
              <a:t>12/03/2022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B561F5C-F9E9-4ECE-AE75-2C4BA49F3A30}" type="slidenum">
              <a:rPr lang="it-IT" smtClean="0"/>
              <a:pPr/>
              <a:t>‹N›</a:t>
            </a:fld>
            <a:endParaRPr lang="it-IT"/>
          </a:p>
        </p:txBody>
      </p:sp>
    </p:spTree>
    <p:extLst>
      <p:ext uri="{BB962C8B-B14F-4D97-AF65-F5344CB8AC3E}">
        <p14:creationId xmlns:p14="http://schemas.microsoft.com/office/powerpoint/2010/main" val="2051540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CF7A2A6-BB14-4D51-96B3-67F11B73E897}" type="datetimeFigureOut">
              <a:rPr lang="it-IT" smtClean="0"/>
              <a:pPr/>
              <a:t>12/03/2022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B561F5C-F9E9-4ECE-AE75-2C4BA49F3A30}" type="slidenum">
              <a:rPr lang="it-IT" smtClean="0"/>
              <a:pPr/>
              <a:t>‹N›</a:t>
            </a:fld>
            <a:endParaRPr lang="it-IT"/>
          </a:p>
        </p:txBody>
      </p:sp>
    </p:spTree>
    <p:extLst>
      <p:ext uri="{BB962C8B-B14F-4D97-AF65-F5344CB8AC3E}">
        <p14:creationId xmlns:p14="http://schemas.microsoft.com/office/powerpoint/2010/main" val="2328827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CF7A2A6-BB14-4D51-96B3-67F11B73E897}" type="datetimeFigureOut">
              <a:rPr lang="it-IT" smtClean="0"/>
              <a:pPr/>
              <a:t>12/03/2022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B561F5C-F9E9-4ECE-AE75-2C4BA49F3A30}" type="slidenum">
              <a:rPr lang="it-IT" smtClean="0"/>
              <a:pPr/>
              <a:t>‹N›</a:t>
            </a:fld>
            <a:endParaRPr lang="it-IT"/>
          </a:p>
        </p:txBody>
      </p:sp>
    </p:spTree>
    <p:extLst>
      <p:ext uri="{BB962C8B-B14F-4D97-AF65-F5344CB8AC3E}">
        <p14:creationId xmlns:p14="http://schemas.microsoft.com/office/powerpoint/2010/main" val="2068231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F7A2A6-BB14-4D51-96B3-67F11B73E897}" type="datetimeFigureOut">
              <a:rPr lang="it-IT" smtClean="0"/>
              <a:pPr/>
              <a:t>12/03/2022</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561F5C-F9E9-4ECE-AE75-2C4BA49F3A30}" type="slidenum">
              <a:rPr lang="it-IT" smtClean="0"/>
              <a:pPr/>
              <a:t>‹N›</a:t>
            </a:fld>
            <a:endParaRPr lang="it-IT"/>
          </a:p>
        </p:txBody>
      </p:sp>
    </p:spTree>
    <p:extLst>
      <p:ext uri="{BB962C8B-B14F-4D97-AF65-F5344CB8AC3E}">
        <p14:creationId xmlns:p14="http://schemas.microsoft.com/office/powerpoint/2010/main" val="2951333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11.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avi"/><Relationship Id="rId1" Type="http://schemas.microsoft.com/office/2007/relationships/media" Target="../media/media1.avi"/><Relationship Id="rId5" Type="http://schemas.openxmlformats.org/officeDocument/2006/relationships/image" Target="../media/image13.emf"/><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15.png"/><Relationship Id="rId4" Type="http://schemas.microsoft.com/office/2007/relationships/hdphoto" Target="../media/hdphoto6.wdp"/></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8.wdp"/></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9.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txBox="1">
            <a:spLocks noGrp="1"/>
          </p:cNvSpPr>
          <p:nvPr>
            <p:ph type="body" idx="4294967295"/>
          </p:nvPr>
        </p:nvSpPr>
        <p:spPr>
          <a:xfrm>
            <a:off x="1980739" y="979757"/>
            <a:ext cx="8229627" cy="4898782"/>
          </a:xfrm>
        </p:spPr>
        <p:txBody>
          <a:bodyPr/>
          <a:lstStyle/>
          <a:p>
            <a:pPr algn="ctr">
              <a:lnSpc>
                <a:spcPct val="115000"/>
              </a:lnSpc>
              <a:spcBef>
                <a:spcPts val="0"/>
              </a:spcBef>
              <a:spcAft>
                <a:spcPts val="908"/>
              </a:spcAft>
              <a:buNone/>
            </a:pPr>
            <a:r>
              <a:rPr lang="it-IT" sz="5443" i="1" dirty="0" err="1">
                <a:latin typeface="Calibri Light" pitchFamily="34"/>
                <a:cs typeface="Calibri" pitchFamily="34"/>
              </a:rPr>
              <a:t>Preparation</a:t>
            </a:r>
            <a:r>
              <a:rPr lang="it-IT" sz="5443" i="1" dirty="0">
                <a:latin typeface="Calibri Light" pitchFamily="34"/>
                <a:cs typeface="Calibri" pitchFamily="34"/>
              </a:rPr>
              <a:t> and </a:t>
            </a:r>
            <a:r>
              <a:rPr lang="it-IT" sz="5443" i="1" dirty="0" err="1">
                <a:latin typeface="Calibri Light" pitchFamily="34"/>
                <a:cs typeface="Calibri" pitchFamily="34"/>
              </a:rPr>
              <a:t>administration</a:t>
            </a:r>
            <a:r>
              <a:rPr lang="it-IT" sz="5443" i="1" dirty="0">
                <a:latin typeface="Calibri Light" pitchFamily="34"/>
                <a:cs typeface="Calibri" pitchFamily="34"/>
              </a:rPr>
              <a:t> </a:t>
            </a:r>
            <a:r>
              <a:rPr lang="it-IT" sz="5443" i="1" dirty="0" err="1">
                <a:latin typeface="Calibri Light" pitchFamily="34"/>
                <a:cs typeface="Calibri" pitchFamily="34"/>
              </a:rPr>
              <a:t>of</a:t>
            </a:r>
            <a:r>
              <a:rPr lang="it-IT" sz="5443" i="1" dirty="0">
                <a:latin typeface="Calibri Light" pitchFamily="34"/>
                <a:cs typeface="Calibri" pitchFamily="34"/>
              </a:rPr>
              <a:t> the </a:t>
            </a:r>
            <a:r>
              <a:rPr lang="it-IT" sz="5443" i="1" dirty="0" err="1">
                <a:latin typeface="Calibri Light" pitchFamily="34"/>
                <a:cs typeface="Calibri" pitchFamily="34"/>
              </a:rPr>
              <a:t>Platelet</a:t>
            </a:r>
            <a:r>
              <a:rPr lang="it-IT" sz="5443" i="1" dirty="0">
                <a:latin typeface="Calibri Light" pitchFamily="34"/>
                <a:cs typeface="Calibri" pitchFamily="34"/>
              </a:rPr>
              <a:t> </a:t>
            </a:r>
            <a:r>
              <a:rPr lang="it-IT" sz="5443" i="1" dirty="0" err="1">
                <a:latin typeface="Calibri Light" pitchFamily="34"/>
                <a:cs typeface="Calibri" pitchFamily="34"/>
              </a:rPr>
              <a:t>Rich</a:t>
            </a:r>
            <a:r>
              <a:rPr lang="it-IT" sz="5443" i="1" dirty="0">
                <a:latin typeface="Calibri Light" pitchFamily="34"/>
                <a:cs typeface="Calibri" pitchFamily="34"/>
              </a:rPr>
              <a:t> Plasma (PRP)</a:t>
            </a:r>
          </a:p>
        </p:txBody>
      </p:sp>
    </p:spTree>
    <p:extLst>
      <p:ext uri="{BB962C8B-B14F-4D97-AF65-F5344CB8AC3E}">
        <p14:creationId xmlns:p14="http://schemas.microsoft.com/office/powerpoint/2010/main" val="4161500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1082842" y="91771"/>
            <a:ext cx="8931901" cy="1214571"/>
          </a:xfrm>
        </p:spPr>
        <p:txBody>
          <a:bodyPr vert="horz" wrap="square" lIns="82953" tIns="41476" rIns="82953" bIns="41476" rtlCol="0" anchor="ctr">
            <a:noAutofit/>
          </a:bodyPr>
          <a:lstStyle/>
          <a:p>
            <a:pPr>
              <a:lnSpc>
                <a:spcPct val="115000"/>
              </a:lnSpc>
              <a:spcAft>
                <a:spcPts val="908"/>
              </a:spcAft>
            </a:pPr>
            <a:r>
              <a:rPr lang="it-IT" sz="3266" dirty="0" err="1">
                <a:cs typeface="Calibri" pitchFamily="34"/>
              </a:rPr>
              <a:t>Needed</a:t>
            </a:r>
            <a:r>
              <a:rPr lang="it-IT" sz="3266" dirty="0">
                <a:cs typeface="Calibri" pitchFamily="34"/>
              </a:rPr>
              <a:t> for </a:t>
            </a:r>
            <a:r>
              <a:rPr lang="it-IT" sz="3266" dirty="0" err="1">
                <a:cs typeface="Calibri" pitchFamily="34"/>
              </a:rPr>
              <a:t>collection</a:t>
            </a:r>
            <a:endParaRPr lang="it-IT" sz="3266" dirty="0">
              <a:cs typeface="Calibri" pitchFamily="34"/>
            </a:endParaRPr>
          </a:p>
        </p:txBody>
      </p:sp>
      <p:sp>
        <p:nvSpPr>
          <p:cNvPr id="3" name="Sottotitolo 2"/>
          <p:cNvSpPr txBox="1">
            <a:spLocks noGrp="1"/>
          </p:cNvSpPr>
          <p:nvPr>
            <p:ph type="subTitle" idx="4294967295"/>
          </p:nvPr>
        </p:nvSpPr>
        <p:spPr>
          <a:xfrm>
            <a:off x="1191126" y="1143050"/>
            <a:ext cx="8690695" cy="5286439"/>
          </a:xfrm>
        </p:spPr>
        <p:txBody>
          <a:bodyPr vert="horz" wrap="square" lIns="82953" tIns="41476" rIns="82953" bIns="41476" rtlCol="0">
            <a:noAutofit/>
          </a:bodyPr>
          <a:lstStyle/>
          <a:p>
            <a:pPr>
              <a:spcBef>
                <a:spcPts val="635"/>
              </a:spcBef>
              <a:tabLst>
                <a:tab pos="0" algn="l"/>
                <a:tab pos="829544" algn="l"/>
                <a:tab pos="1659087" algn="l"/>
                <a:tab pos="2488630" algn="l"/>
                <a:tab pos="3318175" algn="l"/>
                <a:tab pos="4147718" algn="l"/>
                <a:tab pos="4977261" algn="l"/>
                <a:tab pos="5806805" algn="l"/>
                <a:tab pos="6636349" algn="l"/>
                <a:tab pos="7465893" algn="l"/>
                <a:tab pos="8295437" algn="l"/>
                <a:tab pos="9124980" algn="l"/>
              </a:tabLst>
            </a:pPr>
            <a:r>
              <a:rPr lang="it-IT" sz="2359" dirty="0" smtClean="0">
                <a:cs typeface="Calibri" pitchFamily="34"/>
              </a:rPr>
              <a:t>5 </a:t>
            </a:r>
            <a:r>
              <a:rPr lang="it-IT" sz="2359" dirty="0">
                <a:cs typeface="Calibri" pitchFamily="34"/>
              </a:rPr>
              <a:t>ml </a:t>
            </a:r>
            <a:r>
              <a:rPr lang="it-IT" sz="2359" dirty="0" smtClean="0">
                <a:cs typeface="Calibri" pitchFamily="34"/>
              </a:rPr>
              <a:t>test tube</a:t>
            </a:r>
            <a:r>
              <a:rPr lang="it-IT" sz="2359" dirty="0">
                <a:cs typeface="Calibri" pitchFamily="34"/>
              </a:rPr>
              <a:t>: </a:t>
            </a:r>
            <a:r>
              <a:rPr lang="it-IT" sz="2359" dirty="0" err="1">
                <a:cs typeface="Calibri" pitchFamily="34"/>
              </a:rPr>
              <a:t>contains</a:t>
            </a:r>
            <a:r>
              <a:rPr lang="it-IT" sz="2359" dirty="0">
                <a:cs typeface="Calibri" pitchFamily="34"/>
              </a:rPr>
              <a:t> 0.5 ml of </a:t>
            </a:r>
            <a:r>
              <a:rPr lang="it-IT" sz="2359" dirty="0" err="1">
                <a:cs typeface="Calibri" pitchFamily="34"/>
              </a:rPr>
              <a:t>sodium</a:t>
            </a:r>
            <a:r>
              <a:rPr lang="it-IT" sz="2359" dirty="0">
                <a:cs typeface="Calibri" pitchFamily="34"/>
              </a:rPr>
              <a:t> </a:t>
            </a:r>
            <a:r>
              <a:rPr lang="it-IT" sz="2359" dirty="0" err="1">
                <a:cs typeface="Calibri" pitchFamily="34"/>
              </a:rPr>
              <a:t>citrate</a:t>
            </a:r>
            <a:r>
              <a:rPr lang="it-IT" sz="2359" dirty="0">
                <a:cs typeface="Calibri" pitchFamily="34"/>
              </a:rPr>
              <a:t>; 9NC 0,129M</a:t>
            </a:r>
          </a:p>
          <a:p>
            <a:pPr>
              <a:spcBef>
                <a:spcPts val="635"/>
              </a:spcBef>
              <a:tabLst>
                <a:tab pos="0" algn="l"/>
                <a:tab pos="829544" algn="l"/>
                <a:tab pos="1659087" algn="l"/>
                <a:tab pos="2488630" algn="l"/>
                <a:tab pos="3318175" algn="l"/>
                <a:tab pos="4147718" algn="l"/>
                <a:tab pos="4977261" algn="l"/>
                <a:tab pos="5806805" algn="l"/>
                <a:tab pos="6636349" algn="l"/>
                <a:tab pos="7465893" algn="l"/>
                <a:tab pos="8295437" algn="l"/>
                <a:tab pos="9124980" algn="l"/>
              </a:tabLst>
            </a:pPr>
            <a:r>
              <a:rPr lang="it-IT" sz="2359" dirty="0" err="1" smtClean="0"/>
              <a:t>Butterfly</a:t>
            </a:r>
            <a:r>
              <a:rPr lang="it-IT" sz="2359" dirty="0" smtClean="0"/>
              <a:t> </a:t>
            </a:r>
            <a:r>
              <a:rPr lang="it-IT" sz="2359" dirty="0" err="1"/>
              <a:t>needle</a:t>
            </a:r>
            <a:r>
              <a:rPr lang="it-IT" sz="2359" dirty="0"/>
              <a:t>, </a:t>
            </a:r>
            <a:r>
              <a:rPr lang="it-IT" sz="2359" dirty="0" err="1"/>
              <a:t>adapter</a:t>
            </a:r>
            <a:r>
              <a:rPr lang="it-IT" sz="2359" dirty="0"/>
              <a:t> and </a:t>
            </a:r>
            <a:r>
              <a:rPr lang="it-IT" sz="2359" dirty="0" err="1"/>
              <a:t>shirt</a:t>
            </a:r>
            <a:endParaRPr lang="it-IT" sz="2359" dirty="0"/>
          </a:p>
          <a:p>
            <a:pPr>
              <a:lnSpc>
                <a:spcPct val="115000"/>
              </a:lnSpc>
              <a:spcBef>
                <a:spcPts val="0"/>
              </a:spcBef>
              <a:spcAft>
                <a:spcPts val="908"/>
              </a:spcAft>
              <a:tabLst>
                <a:tab pos="0" algn="l"/>
                <a:tab pos="829544" algn="l"/>
                <a:tab pos="1659087" algn="l"/>
                <a:tab pos="2488630" algn="l"/>
                <a:tab pos="3318175" algn="l"/>
                <a:tab pos="4147718" algn="l"/>
                <a:tab pos="4977261" algn="l"/>
                <a:tab pos="5806805" algn="l"/>
                <a:tab pos="6636349" algn="l"/>
                <a:tab pos="7465893" algn="l"/>
                <a:tab pos="8295437" algn="l"/>
                <a:tab pos="9124980" algn="l"/>
              </a:tabLst>
            </a:pPr>
            <a:r>
              <a:rPr lang="it-IT" sz="2359" dirty="0" smtClean="0">
                <a:cs typeface="Calibri" pitchFamily="34"/>
              </a:rPr>
              <a:t>Tourniquet</a:t>
            </a:r>
            <a:endParaRPr lang="it-IT" sz="2359" dirty="0">
              <a:cs typeface="Calibri" pitchFamily="34"/>
            </a:endParaRPr>
          </a:p>
        </p:txBody>
      </p:sp>
      <p:pic>
        <p:nvPicPr>
          <p:cNvPr id="4" name="Immagine 3" descr="adattatore_luer_a_vite_per_aghi_a_farfalla (1).jpg"/>
          <p:cNvPicPr>
            <a:picLocks noChangeAspect="1"/>
          </p:cNvPicPr>
          <p:nvPr/>
        </p:nvPicPr>
        <p:blipFill>
          <a:blip r:embed="rId3"/>
          <a:stretch>
            <a:fillRect/>
          </a:stretch>
        </p:blipFill>
        <p:spPr>
          <a:xfrm>
            <a:off x="1391387" y="2427061"/>
            <a:ext cx="1097228" cy="1883681"/>
          </a:xfrm>
          <a:prstGeom prst="rect">
            <a:avLst/>
          </a:prstGeom>
          <a:noFill/>
          <a:ln>
            <a:noFill/>
          </a:ln>
        </p:spPr>
      </p:pic>
      <p:pic>
        <p:nvPicPr>
          <p:cNvPr id="5" name="Immagine 4" descr="ago farfalla.jpg"/>
          <p:cNvPicPr>
            <a:picLocks noChangeAspect="1"/>
          </p:cNvPicPr>
          <p:nvPr/>
        </p:nvPicPr>
        <p:blipFill>
          <a:blip r:embed="rId4"/>
          <a:stretch>
            <a:fillRect/>
          </a:stretch>
        </p:blipFill>
        <p:spPr>
          <a:xfrm>
            <a:off x="2997127" y="2502798"/>
            <a:ext cx="1418118" cy="1418118"/>
          </a:xfrm>
          <a:prstGeom prst="rect">
            <a:avLst/>
          </a:prstGeom>
          <a:noFill/>
          <a:ln>
            <a:noFill/>
          </a:ln>
        </p:spPr>
      </p:pic>
      <p:pic>
        <p:nvPicPr>
          <p:cNvPr id="6" name="Immagine 5" descr="camicia_holder_monouso_per_prelievo_campana.jpg"/>
          <p:cNvPicPr>
            <a:picLocks noChangeAspect="1"/>
          </p:cNvPicPr>
          <p:nvPr/>
        </p:nvPicPr>
        <p:blipFill>
          <a:blip r:embed="rId5"/>
          <a:stretch>
            <a:fillRect/>
          </a:stretch>
        </p:blipFill>
        <p:spPr>
          <a:xfrm>
            <a:off x="4769816" y="2543950"/>
            <a:ext cx="2428875" cy="1762125"/>
          </a:xfrm>
          <a:prstGeom prst="rect">
            <a:avLst/>
          </a:prstGeom>
          <a:noFill/>
          <a:ln>
            <a:noFill/>
          </a:ln>
        </p:spPr>
      </p:pic>
      <p:pic>
        <p:nvPicPr>
          <p:cNvPr id="7" name="Immagine 6" descr="tutto montato_bd.jpg"/>
          <p:cNvPicPr>
            <a:picLocks noChangeAspect="1"/>
          </p:cNvPicPr>
          <p:nvPr/>
        </p:nvPicPr>
        <p:blipFill>
          <a:blip r:embed="rId6"/>
          <a:stretch>
            <a:fillRect/>
          </a:stretch>
        </p:blipFill>
        <p:spPr>
          <a:xfrm>
            <a:off x="2207622" y="4307285"/>
            <a:ext cx="2550715" cy="2550715"/>
          </a:xfrm>
          <a:prstGeom prst="rect">
            <a:avLst/>
          </a:prstGeom>
          <a:noFill/>
          <a:ln>
            <a:noFill/>
          </a:ln>
        </p:spPr>
      </p:pic>
      <p:pic>
        <p:nvPicPr>
          <p:cNvPr id="8" name="Immagine 7" descr="Provetta-Vacutainer-con-sodio-citrato-e-chiusura-di-sicurezza-BD-Hemogard-45-ml.jpg"/>
          <p:cNvPicPr>
            <a:picLocks noChangeAspect="1"/>
          </p:cNvPicPr>
          <p:nvPr/>
        </p:nvPicPr>
        <p:blipFill>
          <a:blip r:embed="rId7">
            <a:alphaModFix/>
            <a:lum bright="2000"/>
          </a:blip>
          <a:srcRect/>
          <a:stretch>
            <a:fillRect/>
          </a:stretch>
        </p:blipFill>
        <p:spPr>
          <a:xfrm>
            <a:off x="7453333" y="2366070"/>
            <a:ext cx="2214576" cy="2214903"/>
          </a:xfrm>
          <a:prstGeom prst="rect">
            <a:avLst/>
          </a:prstGeom>
          <a:noFill/>
          <a:ln>
            <a:noFill/>
          </a:ln>
        </p:spPr>
      </p:pic>
      <p:pic>
        <p:nvPicPr>
          <p:cNvPr id="9" name="Immagine 8" descr="10-laccio-emostatico-lattice-114950.jpg"/>
          <p:cNvPicPr>
            <a:picLocks noChangeAspect="1"/>
          </p:cNvPicPr>
          <p:nvPr/>
        </p:nvPicPr>
        <p:blipFill>
          <a:blip r:embed="rId8">
            <a:alphaModFix/>
            <a:lum bright="-8000"/>
          </a:blip>
          <a:srcRect/>
          <a:stretch>
            <a:fillRect/>
          </a:stretch>
        </p:blipFill>
        <p:spPr>
          <a:xfrm>
            <a:off x="5666910" y="4706011"/>
            <a:ext cx="4000999" cy="2000335"/>
          </a:xfrm>
          <a:prstGeom prst="rect">
            <a:avLst/>
          </a:prstGeom>
          <a:noFill/>
          <a:ln>
            <a:noFill/>
          </a:ln>
        </p:spPr>
      </p:pic>
    </p:spTree>
    <p:extLst>
      <p:ext uri="{BB962C8B-B14F-4D97-AF65-F5344CB8AC3E}">
        <p14:creationId xmlns:p14="http://schemas.microsoft.com/office/powerpoint/2010/main" val="634976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p:txBody>
          <a:bodyPr/>
          <a:lstStyle/>
          <a:p>
            <a:pPr>
              <a:lnSpc>
                <a:spcPct val="115000"/>
              </a:lnSpc>
              <a:spcAft>
                <a:spcPts val="908"/>
              </a:spcAft>
            </a:pPr>
            <a:r>
              <a:rPr lang="it-IT">
                <a:cs typeface="Calibri" pitchFamily="34"/>
              </a:rPr>
              <a:t>Preparation for blood collection</a:t>
            </a:r>
          </a:p>
        </p:txBody>
      </p:sp>
      <p:sp>
        <p:nvSpPr>
          <p:cNvPr id="3" name="Segnaposto testo 2"/>
          <p:cNvSpPr txBox="1">
            <a:spLocks noGrp="1"/>
          </p:cNvSpPr>
          <p:nvPr>
            <p:ph type="body" idx="4294967295"/>
          </p:nvPr>
        </p:nvSpPr>
        <p:spPr/>
        <p:txBody>
          <a:bodyPr/>
          <a:lstStyle/>
          <a:p>
            <a:pPr algn="ctr">
              <a:spcBef>
                <a:spcPts val="635"/>
              </a:spcBef>
              <a:tabLst>
                <a:tab pos="0" algn="l"/>
                <a:tab pos="829544" algn="l"/>
                <a:tab pos="1659087" algn="l"/>
                <a:tab pos="2488630" algn="l"/>
                <a:tab pos="3318175" algn="l"/>
                <a:tab pos="4147718" algn="l"/>
                <a:tab pos="4977261" algn="l"/>
                <a:tab pos="5806805" algn="l"/>
                <a:tab pos="6636349" algn="l"/>
                <a:tab pos="7465893" algn="l"/>
                <a:tab pos="8295437" algn="l"/>
                <a:tab pos="9124980" algn="l"/>
              </a:tabLst>
            </a:pPr>
            <a:endParaRPr lang="it-IT" sz="2540" dirty="0"/>
          </a:p>
          <a:p>
            <a:pPr algn="ctr">
              <a:spcBef>
                <a:spcPts val="635"/>
              </a:spcBef>
              <a:tabLst>
                <a:tab pos="0" algn="l"/>
                <a:tab pos="829544" algn="l"/>
                <a:tab pos="1659087" algn="l"/>
                <a:tab pos="2488630" algn="l"/>
                <a:tab pos="3318175" algn="l"/>
                <a:tab pos="4147718" algn="l"/>
                <a:tab pos="4977261" algn="l"/>
                <a:tab pos="5806805" algn="l"/>
                <a:tab pos="6636349" algn="l"/>
                <a:tab pos="7465893" algn="l"/>
                <a:tab pos="8295437" algn="l"/>
                <a:tab pos="9124980" algn="l"/>
              </a:tabLst>
            </a:pPr>
            <a:endParaRPr lang="it-IT" sz="2540" dirty="0"/>
          </a:p>
          <a:p>
            <a:pPr>
              <a:lnSpc>
                <a:spcPct val="115000"/>
              </a:lnSpc>
              <a:spcBef>
                <a:spcPts val="0"/>
              </a:spcBef>
              <a:spcAft>
                <a:spcPts val="908"/>
              </a:spcAft>
            </a:pPr>
            <a:r>
              <a:rPr lang="it-IT" dirty="0">
                <a:cs typeface="Calibri" pitchFamily="34"/>
              </a:rPr>
              <a:t>Wash </a:t>
            </a:r>
            <a:r>
              <a:rPr lang="it-IT" dirty="0" err="1">
                <a:cs typeface="Calibri" pitchFamily="34"/>
              </a:rPr>
              <a:t>hands</a:t>
            </a:r>
            <a:r>
              <a:rPr lang="it-IT" dirty="0">
                <a:cs typeface="Calibri" pitchFamily="34"/>
              </a:rPr>
              <a:t> and </a:t>
            </a:r>
            <a:r>
              <a:rPr lang="it-IT" dirty="0" err="1">
                <a:cs typeface="Calibri" pitchFamily="34"/>
              </a:rPr>
              <a:t>arms</a:t>
            </a:r>
            <a:r>
              <a:rPr lang="it-IT" dirty="0">
                <a:cs typeface="Calibri" pitchFamily="34"/>
              </a:rPr>
              <a:t> up </a:t>
            </a:r>
            <a:r>
              <a:rPr lang="it-IT" dirty="0" err="1">
                <a:cs typeface="Calibri" pitchFamily="34"/>
              </a:rPr>
              <a:t>to</a:t>
            </a:r>
            <a:r>
              <a:rPr lang="it-IT" dirty="0">
                <a:cs typeface="Calibri" pitchFamily="34"/>
              </a:rPr>
              <a:t> the </a:t>
            </a:r>
            <a:r>
              <a:rPr lang="it-IT" dirty="0" err="1">
                <a:cs typeface="Calibri" pitchFamily="34"/>
              </a:rPr>
              <a:t>elbow</a:t>
            </a:r>
            <a:r>
              <a:rPr lang="it-IT" dirty="0">
                <a:cs typeface="Calibri" pitchFamily="34"/>
              </a:rPr>
              <a:t> </a:t>
            </a:r>
            <a:r>
              <a:rPr lang="it-IT" dirty="0" err="1">
                <a:cs typeface="Calibri" pitchFamily="34"/>
              </a:rPr>
              <a:t>thoroughly</a:t>
            </a:r>
            <a:r>
              <a:rPr lang="it-IT" dirty="0">
                <a:cs typeface="Calibri" pitchFamily="34"/>
              </a:rPr>
              <a:t> </a:t>
            </a:r>
            <a:r>
              <a:rPr lang="it-IT" dirty="0" err="1">
                <a:cs typeface="Calibri" pitchFamily="34"/>
              </a:rPr>
              <a:t>with</a:t>
            </a:r>
            <a:r>
              <a:rPr lang="it-IT" dirty="0">
                <a:cs typeface="Calibri" pitchFamily="34"/>
              </a:rPr>
              <a:t> soap. The nurse </a:t>
            </a:r>
            <a:r>
              <a:rPr lang="it-IT" dirty="0" err="1">
                <a:cs typeface="Calibri" pitchFamily="34"/>
              </a:rPr>
              <a:t>will</a:t>
            </a:r>
            <a:r>
              <a:rPr lang="it-IT" dirty="0">
                <a:cs typeface="Calibri" pitchFamily="34"/>
              </a:rPr>
              <a:t> </a:t>
            </a:r>
            <a:r>
              <a:rPr lang="it-IT" dirty="0" err="1">
                <a:cs typeface="Calibri" pitchFamily="34"/>
              </a:rPr>
              <a:t>disinfect</a:t>
            </a:r>
            <a:r>
              <a:rPr lang="it-IT" dirty="0">
                <a:cs typeface="Calibri" pitchFamily="34"/>
              </a:rPr>
              <a:t> the </a:t>
            </a:r>
            <a:r>
              <a:rPr lang="it-IT" dirty="0" err="1">
                <a:cs typeface="Calibri" pitchFamily="34"/>
              </a:rPr>
              <a:t>specific</a:t>
            </a:r>
            <a:r>
              <a:rPr lang="it-IT" dirty="0">
                <a:cs typeface="Calibri" pitchFamily="34"/>
              </a:rPr>
              <a:t> area </a:t>
            </a:r>
            <a:r>
              <a:rPr lang="it-IT" dirty="0" err="1">
                <a:cs typeface="Calibri" pitchFamily="34"/>
              </a:rPr>
              <a:t>before</a:t>
            </a:r>
            <a:r>
              <a:rPr lang="it-IT" dirty="0">
                <a:cs typeface="Calibri" pitchFamily="34"/>
              </a:rPr>
              <a:t> </a:t>
            </a:r>
            <a:r>
              <a:rPr lang="it-IT" dirty="0" err="1">
                <a:cs typeface="Calibri" pitchFamily="34"/>
              </a:rPr>
              <a:t>inserting</a:t>
            </a:r>
            <a:r>
              <a:rPr lang="it-IT" dirty="0">
                <a:cs typeface="Calibri" pitchFamily="34"/>
              </a:rPr>
              <a:t> the </a:t>
            </a:r>
            <a:r>
              <a:rPr lang="it-IT" dirty="0" err="1" smtClean="0">
                <a:cs typeface="Calibri" pitchFamily="34"/>
              </a:rPr>
              <a:t>needle</a:t>
            </a:r>
            <a:r>
              <a:rPr lang="it-IT" dirty="0" smtClean="0">
                <a:cs typeface="Calibri" pitchFamily="34"/>
              </a:rPr>
              <a:t>.</a:t>
            </a:r>
          </a:p>
          <a:p>
            <a:pPr>
              <a:lnSpc>
                <a:spcPct val="115000"/>
              </a:lnSpc>
              <a:spcBef>
                <a:spcPts val="0"/>
              </a:spcBef>
              <a:spcAft>
                <a:spcPts val="908"/>
              </a:spcAft>
            </a:pPr>
            <a:r>
              <a:rPr lang="it-IT" dirty="0" err="1" smtClean="0"/>
              <a:t>Warning</a:t>
            </a:r>
            <a:r>
              <a:rPr lang="it-IT" dirty="0" smtClean="0"/>
              <a:t>: at the end </a:t>
            </a:r>
            <a:r>
              <a:rPr lang="it-IT" dirty="0" err="1" smtClean="0"/>
              <a:t>of</a:t>
            </a:r>
            <a:r>
              <a:rPr lang="it-IT" dirty="0" smtClean="0"/>
              <a:t> </a:t>
            </a:r>
            <a:r>
              <a:rPr lang="it-IT" dirty="0" err="1" smtClean="0"/>
              <a:t>filling</a:t>
            </a:r>
            <a:r>
              <a:rPr lang="it-IT" dirty="0" smtClean="0"/>
              <a:t>, </a:t>
            </a:r>
            <a:r>
              <a:rPr lang="it-IT" dirty="0" err="1" smtClean="0"/>
              <a:t>each</a:t>
            </a:r>
            <a:r>
              <a:rPr lang="it-IT" dirty="0" smtClean="0"/>
              <a:t> test tube </a:t>
            </a:r>
            <a:r>
              <a:rPr lang="it-IT" dirty="0" err="1" smtClean="0"/>
              <a:t>should</a:t>
            </a:r>
            <a:r>
              <a:rPr lang="it-IT" dirty="0" smtClean="0"/>
              <a:t> </a:t>
            </a:r>
            <a:r>
              <a:rPr lang="it-IT" dirty="0" err="1" smtClean="0"/>
              <a:t>be</a:t>
            </a:r>
            <a:r>
              <a:rPr lang="it-IT" dirty="0" smtClean="0"/>
              <a:t> </a:t>
            </a:r>
            <a:r>
              <a:rPr lang="it-IT" dirty="0" err="1" smtClean="0"/>
              <a:t>slowly</a:t>
            </a:r>
            <a:r>
              <a:rPr lang="it-IT" dirty="0" smtClean="0"/>
              <a:t> </a:t>
            </a:r>
            <a:r>
              <a:rPr lang="it-IT" dirty="0" err="1" smtClean="0"/>
              <a:t>inverted</a:t>
            </a:r>
            <a:r>
              <a:rPr lang="it-IT" dirty="0" smtClean="0"/>
              <a:t>, </a:t>
            </a:r>
            <a:r>
              <a:rPr lang="it-IT" dirty="0" err="1" smtClean="0"/>
              <a:t>several</a:t>
            </a:r>
            <a:r>
              <a:rPr lang="it-IT" dirty="0" smtClean="0"/>
              <a:t> </a:t>
            </a:r>
            <a:r>
              <a:rPr lang="it-IT" dirty="0" err="1" smtClean="0"/>
              <a:t>times</a:t>
            </a:r>
            <a:r>
              <a:rPr lang="it-IT" dirty="0" smtClean="0"/>
              <a:t>, </a:t>
            </a:r>
            <a:r>
              <a:rPr lang="it-IT" dirty="0" err="1" smtClean="0"/>
              <a:t>to</a:t>
            </a:r>
            <a:r>
              <a:rPr lang="it-IT" dirty="0" smtClean="0"/>
              <a:t> </a:t>
            </a:r>
            <a:r>
              <a:rPr lang="it-IT" dirty="0" err="1" smtClean="0"/>
              <a:t>ensure</a:t>
            </a:r>
            <a:r>
              <a:rPr lang="it-IT" dirty="0" smtClean="0"/>
              <a:t> </a:t>
            </a:r>
            <a:r>
              <a:rPr lang="it-IT" dirty="0" err="1" smtClean="0"/>
              <a:t>that</a:t>
            </a:r>
            <a:r>
              <a:rPr lang="it-IT" dirty="0" smtClean="0"/>
              <a:t> the </a:t>
            </a:r>
            <a:r>
              <a:rPr lang="it-IT" dirty="0" err="1" smtClean="0"/>
              <a:t>anticoagulant</a:t>
            </a:r>
            <a:r>
              <a:rPr lang="it-IT" dirty="0" smtClean="0"/>
              <a:t> </a:t>
            </a:r>
            <a:r>
              <a:rPr lang="it-IT" dirty="0" err="1" smtClean="0"/>
              <a:t>is</a:t>
            </a:r>
            <a:r>
              <a:rPr lang="it-IT" dirty="0" smtClean="0"/>
              <a:t> </a:t>
            </a:r>
            <a:r>
              <a:rPr lang="it-IT" dirty="0" err="1" smtClean="0"/>
              <a:t>distributed</a:t>
            </a:r>
            <a:r>
              <a:rPr lang="it-IT" dirty="0" smtClean="0"/>
              <a:t> </a:t>
            </a:r>
            <a:r>
              <a:rPr lang="it-IT" dirty="0" err="1" smtClean="0"/>
              <a:t>evenly</a:t>
            </a:r>
            <a:r>
              <a:rPr lang="it-IT" dirty="0" smtClean="0"/>
              <a:t>.</a:t>
            </a:r>
          </a:p>
          <a:p>
            <a:pPr>
              <a:lnSpc>
                <a:spcPct val="115000"/>
              </a:lnSpc>
              <a:spcBef>
                <a:spcPts val="0"/>
              </a:spcBef>
              <a:spcAft>
                <a:spcPts val="908"/>
              </a:spcAft>
              <a:buNone/>
            </a:pPr>
            <a:endParaRPr lang="it-IT" dirty="0">
              <a:cs typeface="Calibri" pitchFamily="34"/>
            </a:endParaRPr>
          </a:p>
        </p:txBody>
      </p:sp>
    </p:spTree>
    <p:extLst>
      <p:ext uri="{BB962C8B-B14F-4D97-AF65-F5344CB8AC3E}">
        <p14:creationId xmlns:p14="http://schemas.microsoft.com/office/powerpoint/2010/main" val="1947921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17358" y="274659"/>
            <a:ext cx="9693335" cy="2440247"/>
          </a:xfrm>
        </p:spPr>
        <p:txBody>
          <a:bodyPr vert="horz" wrap="square" lIns="82953" tIns="41476" rIns="82953" bIns="41476" rtlCol="0" anchor="ctr">
            <a:noAutofit/>
          </a:bodyPr>
          <a:lstStyle/>
          <a:p>
            <a:pPr>
              <a:lnSpc>
                <a:spcPct val="115000"/>
              </a:lnSpc>
              <a:spcAft>
                <a:spcPts val="908"/>
              </a:spcAft>
            </a:pPr>
            <a:r>
              <a:rPr lang="it-IT" sz="2400" dirty="0" err="1"/>
              <a:t>After</a:t>
            </a:r>
            <a:r>
              <a:rPr lang="it-IT" sz="2400" dirty="0"/>
              <a:t> </a:t>
            </a:r>
            <a:r>
              <a:rPr lang="it-IT" sz="2400" dirty="0" err="1"/>
              <a:t>taking</a:t>
            </a:r>
            <a:r>
              <a:rPr lang="it-IT" sz="2400" dirty="0"/>
              <a:t> the sample, </a:t>
            </a:r>
            <a:r>
              <a:rPr lang="it-IT" sz="2400" dirty="0" err="1"/>
              <a:t>place</a:t>
            </a:r>
            <a:r>
              <a:rPr lang="it-IT" sz="2400" dirty="0"/>
              <a:t> the </a:t>
            </a:r>
            <a:r>
              <a:rPr lang="it-IT" sz="2400" dirty="0" err="1"/>
              <a:t>three</a:t>
            </a:r>
            <a:r>
              <a:rPr lang="it-IT" sz="2400" dirty="0"/>
              <a:t> </a:t>
            </a:r>
            <a:r>
              <a:rPr lang="it-IT" sz="2400" dirty="0" err="1"/>
              <a:t>tubes</a:t>
            </a:r>
            <a:r>
              <a:rPr lang="it-IT" sz="2400" dirty="0"/>
              <a:t> in the </a:t>
            </a:r>
            <a:r>
              <a:rPr lang="it-IT" sz="2400" dirty="0" err="1"/>
              <a:t>centrifuge</a:t>
            </a:r>
            <a:r>
              <a:rPr lang="it-IT" sz="2400" dirty="0"/>
              <a:t>. </a:t>
            </a:r>
            <a:r>
              <a:rPr lang="it-IT" sz="2400" dirty="0" err="1"/>
              <a:t>Having</a:t>
            </a:r>
            <a:r>
              <a:rPr lang="it-IT" sz="2400" dirty="0"/>
              <a:t> </a:t>
            </a:r>
            <a:r>
              <a:rPr lang="it-IT" sz="2400" dirty="0" err="1"/>
              <a:t>six</a:t>
            </a:r>
            <a:r>
              <a:rPr lang="it-IT" sz="2400" dirty="0"/>
              <a:t> </a:t>
            </a:r>
            <a:r>
              <a:rPr lang="it-IT" sz="2400" dirty="0" err="1"/>
              <a:t>slots</a:t>
            </a:r>
            <a:r>
              <a:rPr lang="it-IT" sz="2400" dirty="0"/>
              <a:t> in the </a:t>
            </a:r>
            <a:r>
              <a:rPr lang="it-IT" sz="2400" dirty="0" err="1"/>
              <a:t>centrifuge</a:t>
            </a:r>
            <a:r>
              <a:rPr lang="it-IT" sz="2400" dirty="0"/>
              <a:t>, the </a:t>
            </a:r>
            <a:r>
              <a:rPr lang="it-IT" sz="2400" dirty="0" err="1"/>
              <a:t>tubes</a:t>
            </a:r>
            <a:r>
              <a:rPr lang="it-IT" sz="2400" dirty="0"/>
              <a:t> must be </a:t>
            </a:r>
            <a:r>
              <a:rPr lang="it-IT" sz="2400" dirty="0" err="1"/>
              <a:t>positioned</a:t>
            </a:r>
            <a:r>
              <a:rPr lang="it-IT" sz="2400" dirty="0"/>
              <a:t> with an </a:t>
            </a:r>
            <a:r>
              <a:rPr lang="it-IT" sz="2400" dirty="0" err="1"/>
              <a:t>empty</a:t>
            </a:r>
            <a:r>
              <a:rPr lang="it-IT" sz="2400" dirty="0"/>
              <a:t> </a:t>
            </a:r>
            <a:r>
              <a:rPr lang="it-IT" sz="2400" dirty="0" err="1"/>
              <a:t>space</a:t>
            </a:r>
            <a:r>
              <a:rPr lang="it-IT" sz="2400" dirty="0"/>
              <a:t> </a:t>
            </a:r>
            <a:r>
              <a:rPr lang="it-IT" sz="2400" dirty="0" err="1"/>
              <a:t>between</a:t>
            </a:r>
            <a:r>
              <a:rPr lang="it-IT" sz="2400" dirty="0"/>
              <a:t> </a:t>
            </a:r>
            <a:r>
              <a:rPr lang="it-IT" sz="2400" dirty="0" err="1"/>
              <a:t>one</a:t>
            </a:r>
            <a:r>
              <a:rPr lang="it-IT" sz="2400" dirty="0"/>
              <a:t> and the </a:t>
            </a:r>
            <a:r>
              <a:rPr lang="it-IT" sz="2400" dirty="0" err="1"/>
              <a:t>other</a:t>
            </a:r>
            <a:r>
              <a:rPr lang="it-IT" sz="2400" dirty="0"/>
              <a:t>. </a:t>
            </a:r>
            <a:r>
              <a:rPr lang="it-IT" sz="2400" dirty="0" err="1"/>
              <a:t>This</a:t>
            </a:r>
            <a:r>
              <a:rPr lang="it-IT" sz="2400" dirty="0"/>
              <a:t> </a:t>
            </a:r>
            <a:r>
              <a:rPr lang="it-IT" sz="2400" dirty="0" err="1"/>
              <a:t>is</a:t>
            </a:r>
            <a:r>
              <a:rPr lang="it-IT" sz="2400" dirty="0"/>
              <a:t> </a:t>
            </a:r>
            <a:r>
              <a:rPr lang="it-IT" sz="2400" dirty="0" err="1"/>
              <a:t>important</a:t>
            </a:r>
            <a:r>
              <a:rPr lang="it-IT" sz="2400" dirty="0"/>
              <a:t> to balance the </a:t>
            </a:r>
            <a:r>
              <a:rPr lang="it-IT" sz="2400" dirty="0" err="1"/>
              <a:t>weight</a:t>
            </a:r>
            <a:r>
              <a:rPr lang="it-IT" sz="2400" dirty="0"/>
              <a:t> of the </a:t>
            </a:r>
            <a:r>
              <a:rPr lang="it-IT" sz="2400" dirty="0" err="1"/>
              <a:t>rotor</a:t>
            </a:r>
            <a:r>
              <a:rPr lang="it-IT" sz="2400" dirty="0"/>
              <a:t> and </a:t>
            </a:r>
            <a:r>
              <a:rPr lang="it-IT" sz="2400" dirty="0" err="1"/>
              <a:t>have</a:t>
            </a:r>
            <a:r>
              <a:rPr lang="it-IT" sz="2400" dirty="0"/>
              <a:t> an </a:t>
            </a:r>
            <a:r>
              <a:rPr lang="it-IT" sz="2400" dirty="0" err="1"/>
              <a:t>optimal</a:t>
            </a:r>
            <a:r>
              <a:rPr lang="it-IT" sz="2400" dirty="0"/>
              <a:t> </a:t>
            </a:r>
            <a:r>
              <a:rPr lang="it-IT" sz="2400" dirty="0" err="1"/>
              <a:t>centrifugation</a:t>
            </a:r>
            <a:r>
              <a:rPr lang="it-IT" sz="2400" dirty="0"/>
              <a:t>.</a:t>
            </a:r>
            <a:endParaRPr lang="it-IT" sz="2177" dirty="0">
              <a:cs typeface="Calibri" pitchFamily="34"/>
            </a:endParaRPr>
          </a:p>
        </p:txBody>
      </p:sp>
      <p:pic>
        <p:nvPicPr>
          <p:cNvPr id="3" name="Immagine 1" descr="prp.jpg"/>
          <p:cNvPicPr>
            <a:picLocks noChangeAspect="1"/>
          </p:cNvPicPr>
          <p:nvPr/>
        </p:nvPicPr>
        <p:blipFill>
          <a:blip r:embed="rId3">
            <a:alphaModFix/>
            <a:extLst/>
          </a:blip>
          <a:srcRect/>
          <a:stretch>
            <a:fillRect/>
          </a:stretch>
        </p:blipFill>
        <p:spPr>
          <a:xfrm>
            <a:off x="823034" y="3107460"/>
            <a:ext cx="4896169" cy="3214907"/>
          </a:xfrm>
          <a:prstGeom prst="rect">
            <a:avLst/>
          </a:prstGeom>
          <a:noFill/>
          <a:ln>
            <a:noFill/>
          </a:ln>
        </p:spPr>
      </p:pic>
      <p:pic>
        <p:nvPicPr>
          <p:cNvPr id="4" name="Picture 1" descr="A2"/>
          <p:cNvPicPr>
            <a:picLocks noChangeAspect="1"/>
          </p:cNvPicPr>
          <p:nvPr/>
        </p:nvPicPr>
        <p:blipFill>
          <a:blip r:embed="rId4">
            <a:alphaModFix/>
            <a:extLst>
              <a:ext uri="{BEBA8EAE-BF5A-486C-A8C5-ECC9F3942E4B}">
                <a14:imgProps xmlns:a14="http://schemas.microsoft.com/office/drawing/2010/main">
                  <a14:imgLayer r:embed="rId5">
                    <a14:imgEffect>
                      <a14:brightnessContrast bright="42000" contrast="-17000"/>
                    </a14:imgEffect>
                  </a14:imgLayer>
                </a14:imgProps>
              </a:ext>
            </a:extLst>
          </a:blip>
          <a:srcRect/>
          <a:stretch>
            <a:fillRect/>
          </a:stretch>
        </p:blipFill>
        <p:spPr>
          <a:xfrm>
            <a:off x="6660257" y="2750176"/>
            <a:ext cx="2988257" cy="3572191"/>
          </a:xfrm>
          <a:prstGeom prst="rect">
            <a:avLst/>
          </a:prstGeom>
          <a:noFill/>
          <a:ln>
            <a:noFill/>
          </a:ln>
        </p:spPr>
      </p:pic>
    </p:spTree>
    <p:extLst>
      <p:ext uri="{BB962C8B-B14F-4D97-AF65-F5344CB8AC3E}">
        <p14:creationId xmlns:p14="http://schemas.microsoft.com/office/powerpoint/2010/main" val="1757047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998621" y="274332"/>
            <a:ext cx="9212072" cy="1143049"/>
          </a:xfrm>
        </p:spPr>
        <p:txBody>
          <a:bodyPr vert="horz" wrap="square" lIns="82953" tIns="41476" rIns="82953" bIns="41476" rtlCol="0" anchor="ctr">
            <a:noAutofit/>
          </a:bodyPr>
          <a:lstStyle/>
          <a:p>
            <a:pPr lvl="0"/>
            <a:r>
              <a:rPr lang="it-IT" sz="2540" dirty="0">
                <a:cs typeface="Calibri" pitchFamily="34"/>
              </a:rPr>
              <a:t>Use a </a:t>
            </a:r>
            <a:r>
              <a:rPr lang="it-IT" sz="2540" dirty="0" err="1">
                <a:cs typeface="Calibri" pitchFamily="34"/>
              </a:rPr>
              <a:t>digital</a:t>
            </a:r>
            <a:r>
              <a:rPr lang="it-IT" sz="2540" dirty="0">
                <a:cs typeface="Calibri" pitchFamily="34"/>
              </a:rPr>
              <a:t> timer (the </a:t>
            </a:r>
            <a:r>
              <a:rPr lang="it-IT" sz="2540" dirty="0" err="1">
                <a:cs typeface="Calibri" pitchFamily="34"/>
              </a:rPr>
              <a:t>phone</a:t>
            </a:r>
            <a:r>
              <a:rPr lang="it-IT" sz="2540" dirty="0">
                <a:cs typeface="Calibri" pitchFamily="34"/>
              </a:rPr>
              <a:t> timer for </a:t>
            </a:r>
            <a:r>
              <a:rPr lang="it-IT" sz="2540" dirty="0" err="1">
                <a:cs typeface="Calibri" pitchFamily="34"/>
              </a:rPr>
              <a:t>example</a:t>
            </a:r>
            <a:r>
              <a:rPr lang="it-IT" sz="2540" dirty="0">
                <a:cs typeface="Calibri" pitchFamily="34"/>
              </a:rPr>
              <a:t>), set the </a:t>
            </a:r>
            <a:r>
              <a:rPr lang="it-IT" sz="2540" dirty="0" err="1">
                <a:cs typeface="Calibri" pitchFamily="34"/>
              </a:rPr>
              <a:t>rpm</a:t>
            </a:r>
            <a:r>
              <a:rPr lang="it-IT" sz="2540" dirty="0">
                <a:cs typeface="Calibri" pitchFamily="34"/>
              </a:rPr>
              <a:t> </a:t>
            </a:r>
            <a:r>
              <a:rPr lang="it-IT" sz="2540" dirty="0" err="1">
                <a:cs typeface="Calibri" pitchFamily="34"/>
              </a:rPr>
              <a:t>knob</a:t>
            </a:r>
            <a:r>
              <a:rPr lang="it-IT" sz="2540" dirty="0">
                <a:cs typeface="Calibri" pitchFamily="34"/>
              </a:rPr>
              <a:t> </a:t>
            </a:r>
            <a:r>
              <a:rPr lang="it-IT" sz="2540" dirty="0" err="1">
                <a:cs typeface="Calibri" pitchFamily="34"/>
              </a:rPr>
              <a:t>to</a:t>
            </a:r>
            <a:r>
              <a:rPr lang="it-IT" sz="2540" dirty="0">
                <a:cs typeface="Calibri" pitchFamily="34"/>
              </a:rPr>
              <a:t> </a:t>
            </a:r>
            <a:r>
              <a:rPr lang="it-IT" sz="2540" dirty="0" smtClean="0">
                <a:cs typeface="Calibri" pitchFamily="34"/>
              </a:rPr>
              <a:t>2.000 </a:t>
            </a:r>
            <a:r>
              <a:rPr lang="it-IT" sz="2540" dirty="0" err="1">
                <a:cs typeface="Calibri" pitchFamily="34"/>
              </a:rPr>
              <a:t>rpm</a:t>
            </a:r>
            <a:r>
              <a:rPr lang="it-IT" sz="2540" dirty="0">
                <a:cs typeface="Calibri" pitchFamily="34"/>
              </a:rPr>
              <a:t> and spin for 7 minutes</a:t>
            </a:r>
          </a:p>
        </p:txBody>
      </p:sp>
      <p:pic>
        <p:nvPicPr>
          <p:cNvPr id="3" name="Immagine 2" descr="31JfSA1CZUL._SY445_SX342_QL70_ML2_.jpg"/>
          <p:cNvPicPr>
            <a:picLocks noChangeAspect="1"/>
          </p:cNvPicPr>
          <p:nvPr/>
        </p:nvPicPr>
        <p:blipFill>
          <a:blip r:embed="rId3">
            <a:alphaModFix/>
            <a:extLst>
              <a:ext uri="{BEBA8EAE-BF5A-486C-A8C5-ECC9F3942E4B}">
                <a14:imgProps xmlns:a14="http://schemas.microsoft.com/office/drawing/2010/main">
                  <a14:imgLayer r:embed="rId4">
                    <a14:imgEffect>
                      <a14:brightnessContrast bright="-8000"/>
                    </a14:imgEffect>
                  </a14:imgLayer>
                </a14:imgProps>
              </a:ext>
            </a:extLst>
          </a:blip>
          <a:srcRect/>
          <a:stretch>
            <a:fillRect/>
          </a:stretch>
        </p:blipFill>
        <p:spPr>
          <a:xfrm>
            <a:off x="3523529" y="1571529"/>
            <a:ext cx="5072199" cy="5072199"/>
          </a:xfrm>
          <a:prstGeom prst="rect">
            <a:avLst/>
          </a:prstGeom>
          <a:noFill/>
          <a:ln>
            <a:noFill/>
          </a:ln>
        </p:spPr>
      </p:pic>
    </p:spTree>
    <p:extLst>
      <p:ext uri="{BB962C8B-B14F-4D97-AF65-F5344CB8AC3E}">
        <p14:creationId xmlns:p14="http://schemas.microsoft.com/office/powerpoint/2010/main" val="27389394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938463" y="327"/>
            <a:ext cx="9402865" cy="1143049"/>
          </a:xfrm>
        </p:spPr>
        <p:txBody>
          <a:bodyPr vert="horz" wrap="square" lIns="82953" tIns="41476" rIns="82953" bIns="41476" rtlCol="0" anchor="ctr">
            <a:noAutofit/>
          </a:bodyPr>
          <a:lstStyle/>
          <a:p>
            <a:pPr>
              <a:lnSpc>
                <a:spcPct val="115000"/>
              </a:lnSpc>
              <a:spcAft>
                <a:spcPts val="908"/>
              </a:spcAft>
            </a:pPr>
            <a:r>
              <a:rPr lang="it-IT" sz="2540" dirty="0" err="1">
                <a:cs typeface="Calibri" pitchFamily="34"/>
              </a:rPr>
              <a:t>Remove</a:t>
            </a:r>
            <a:r>
              <a:rPr lang="it-IT" sz="2540" dirty="0">
                <a:cs typeface="Calibri" pitchFamily="34"/>
              </a:rPr>
              <a:t> the test </a:t>
            </a:r>
            <a:r>
              <a:rPr lang="it-IT" sz="2540" dirty="0" err="1">
                <a:cs typeface="Calibri" pitchFamily="34"/>
              </a:rPr>
              <a:t>tubes</a:t>
            </a:r>
            <a:r>
              <a:rPr lang="it-IT" sz="2540" dirty="0">
                <a:cs typeface="Calibri" pitchFamily="34"/>
              </a:rPr>
              <a:t> </a:t>
            </a:r>
            <a:r>
              <a:rPr lang="it-IT" sz="2540" dirty="0" err="1">
                <a:cs typeface="Calibri" pitchFamily="34"/>
              </a:rPr>
              <a:t>very</a:t>
            </a:r>
            <a:r>
              <a:rPr lang="it-IT" sz="2540" dirty="0">
                <a:cs typeface="Calibri" pitchFamily="34"/>
              </a:rPr>
              <a:t> </a:t>
            </a:r>
            <a:r>
              <a:rPr lang="it-IT" sz="2540" dirty="0" err="1">
                <a:cs typeface="Calibri" pitchFamily="34"/>
              </a:rPr>
              <a:t>carefully</a:t>
            </a:r>
            <a:r>
              <a:rPr lang="it-IT" sz="2540" dirty="0">
                <a:cs typeface="Calibri" pitchFamily="34"/>
              </a:rPr>
              <a:t> </a:t>
            </a:r>
            <a:r>
              <a:rPr lang="it-IT" sz="2540" dirty="0" err="1">
                <a:cs typeface="Calibri" pitchFamily="34"/>
              </a:rPr>
              <a:t>using</a:t>
            </a:r>
            <a:r>
              <a:rPr lang="it-IT" sz="2540" dirty="0">
                <a:cs typeface="Calibri" pitchFamily="34"/>
              </a:rPr>
              <a:t> </a:t>
            </a:r>
            <a:r>
              <a:rPr lang="it-IT" sz="2540" dirty="0" err="1">
                <a:cs typeface="Calibri" pitchFamily="34"/>
              </a:rPr>
              <a:t>tweezers</a:t>
            </a:r>
            <a:r>
              <a:rPr lang="it-IT" sz="2540" dirty="0">
                <a:cs typeface="Calibri" pitchFamily="34"/>
              </a:rPr>
              <a:t>.</a:t>
            </a:r>
          </a:p>
        </p:txBody>
      </p:sp>
      <p:pic>
        <p:nvPicPr>
          <p:cNvPr id="3" name="Immagine 9" descr="prp.png"/>
          <p:cNvPicPr>
            <a:picLocks noChangeAspect="1"/>
          </p:cNvPicPr>
          <p:nvPr/>
        </p:nvPicPr>
        <p:blipFill>
          <a:blip r:embed="rId3">
            <a:alphaModFix/>
            <a:extLst>
              <a:ext uri="{BEBA8EAE-BF5A-486C-A8C5-ECC9F3942E4B}">
                <a14:imgProps xmlns:a14="http://schemas.microsoft.com/office/drawing/2010/main">
                  <a14:imgLayer r:embed="rId4">
                    <a14:imgEffect>
                      <a14:brightnessContrast bright="-5000"/>
                    </a14:imgEffect>
                  </a14:imgLayer>
                </a14:imgProps>
              </a:ext>
            </a:extLst>
          </a:blip>
          <a:srcRect/>
          <a:stretch>
            <a:fillRect/>
          </a:stretch>
        </p:blipFill>
        <p:spPr>
          <a:xfrm>
            <a:off x="5023863" y="2857623"/>
            <a:ext cx="5415439" cy="2490541"/>
          </a:xfrm>
          <a:prstGeom prst="rect">
            <a:avLst/>
          </a:prstGeom>
          <a:noFill/>
          <a:ln>
            <a:noFill/>
          </a:ln>
        </p:spPr>
      </p:pic>
      <p:sp>
        <p:nvSpPr>
          <p:cNvPr id="4" name="Rectangle 2"/>
          <p:cNvSpPr/>
          <p:nvPr/>
        </p:nvSpPr>
        <p:spPr>
          <a:xfrm>
            <a:off x="1523520" y="-163093"/>
            <a:ext cx="164951" cy="32651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81646" tIns="42456" rIns="81646" bIns="42456" anchor="ctr" anchorCtr="0" compatLnSpc="0">
            <a:spAutoFit/>
          </a:bodyPr>
          <a:lstStyle/>
          <a:p>
            <a:pPr hangingPunct="0"/>
            <a:endParaRPr lang="it-IT" sz="1633">
              <a:latin typeface="Liberation Sans" pitchFamily="18"/>
              <a:ea typeface="Segoe UI" pitchFamily="2"/>
              <a:cs typeface="Tahoma" pitchFamily="2"/>
            </a:endParaRPr>
          </a:p>
        </p:txBody>
      </p:sp>
      <p:pic>
        <p:nvPicPr>
          <p:cNvPr id="5" name="Picture 3" descr="B"/>
          <p:cNvPicPr>
            <a:picLocks noChangeAspect="1"/>
          </p:cNvPicPr>
          <p:nvPr/>
        </p:nvPicPr>
        <p:blipFill>
          <a:blip r:embed="rId5" cstate="print">
            <a:alphaModFix/>
            <a:extLst>
              <a:ext uri="{BEBA8EAE-BF5A-486C-A8C5-ECC9F3942E4B}">
                <a14:imgProps xmlns:a14="http://schemas.microsoft.com/office/drawing/2010/main">
                  <a14:imgLayer r:embed="rId6">
                    <a14:imgEffect>
                      <a14:brightnessContrast bright="10000"/>
                    </a14:imgEffect>
                  </a14:imgLayer>
                </a14:imgProps>
              </a:ext>
            </a:extLst>
          </a:blip>
          <a:srcRect/>
          <a:stretch>
            <a:fillRect/>
          </a:stretch>
        </p:blipFill>
        <p:spPr>
          <a:xfrm>
            <a:off x="1436644" y="1306796"/>
            <a:ext cx="2784855" cy="4952516"/>
          </a:xfrm>
          <a:prstGeom prst="rect">
            <a:avLst/>
          </a:prstGeom>
          <a:noFill/>
          <a:ln>
            <a:noFill/>
          </a:ln>
        </p:spPr>
      </p:pic>
    </p:spTree>
    <p:extLst>
      <p:ext uri="{BB962C8B-B14F-4D97-AF65-F5344CB8AC3E}">
        <p14:creationId xmlns:p14="http://schemas.microsoft.com/office/powerpoint/2010/main" val="15301293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673768" y="163293"/>
            <a:ext cx="9569585" cy="2775976"/>
          </a:xfrm>
        </p:spPr>
        <p:txBody>
          <a:bodyPr vert="horz" wrap="square" lIns="82953" tIns="41476" rIns="82953" bIns="41476" rtlCol="0" anchor="ctr">
            <a:noAutofit/>
          </a:bodyPr>
          <a:lstStyle/>
          <a:p>
            <a:r>
              <a:rPr lang="it-IT" sz="2400" dirty="0" smtClean="0"/>
              <a:t>-  </a:t>
            </a:r>
            <a:r>
              <a:rPr lang="it-IT" sz="2400" dirty="0" err="1" smtClean="0"/>
              <a:t>Place</a:t>
            </a:r>
            <a:r>
              <a:rPr lang="it-IT" sz="2400" dirty="0" smtClean="0"/>
              <a:t> </a:t>
            </a:r>
            <a:r>
              <a:rPr lang="it-IT" sz="2400" dirty="0"/>
              <a:t>the test </a:t>
            </a:r>
            <a:r>
              <a:rPr lang="it-IT" sz="2400" dirty="0" err="1"/>
              <a:t>tubes</a:t>
            </a:r>
            <a:r>
              <a:rPr lang="it-IT" sz="2400" dirty="0"/>
              <a:t> </a:t>
            </a:r>
            <a:r>
              <a:rPr lang="it-IT" sz="2400" dirty="0" err="1"/>
              <a:t>upright</a:t>
            </a:r>
            <a:r>
              <a:rPr lang="it-IT" sz="2400" dirty="0"/>
              <a:t>.</a:t>
            </a:r>
            <a:br>
              <a:rPr lang="it-IT" sz="2400" dirty="0"/>
            </a:br>
            <a:r>
              <a:rPr lang="it-IT" sz="2400" dirty="0" smtClean="0"/>
              <a:t/>
            </a:r>
            <a:br>
              <a:rPr lang="it-IT" sz="2400" dirty="0" smtClean="0"/>
            </a:br>
            <a:r>
              <a:rPr lang="it-IT" sz="2400" dirty="0" smtClean="0"/>
              <a:t>-  </a:t>
            </a:r>
            <a:r>
              <a:rPr lang="it-IT" sz="2400" dirty="0" err="1"/>
              <a:t>Wear</a:t>
            </a:r>
            <a:r>
              <a:rPr lang="it-IT" sz="2400" dirty="0"/>
              <a:t> a </a:t>
            </a:r>
            <a:r>
              <a:rPr lang="it-IT" sz="2400" dirty="0" err="1"/>
              <a:t>surgical</a:t>
            </a:r>
            <a:r>
              <a:rPr lang="it-IT" sz="2400" dirty="0"/>
              <a:t> </a:t>
            </a:r>
            <a:r>
              <a:rPr lang="it-IT" sz="2400" dirty="0" err="1"/>
              <a:t>mask</a:t>
            </a:r>
            <a:r>
              <a:rPr lang="it-IT" sz="2400" dirty="0"/>
              <a:t> to </a:t>
            </a:r>
            <a:r>
              <a:rPr lang="it-IT" sz="2400" dirty="0" err="1"/>
              <a:t>avoid</a:t>
            </a:r>
            <a:r>
              <a:rPr lang="it-IT" sz="2400" dirty="0"/>
              <a:t> </a:t>
            </a:r>
            <a:r>
              <a:rPr lang="it-IT" sz="2400" dirty="0" err="1"/>
              <a:t>breathing</a:t>
            </a:r>
            <a:r>
              <a:rPr lang="it-IT" sz="2400" dirty="0"/>
              <a:t> over the test tube</a:t>
            </a:r>
            <a:br>
              <a:rPr lang="it-IT" sz="2400" dirty="0"/>
            </a:br>
            <a:r>
              <a:rPr lang="it-IT" sz="2400" dirty="0" smtClean="0"/>
              <a:t/>
            </a:r>
            <a:br>
              <a:rPr lang="it-IT" sz="2400" dirty="0" smtClean="0"/>
            </a:br>
            <a:r>
              <a:rPr lang="it-IT" sz="2400" dirty="0" smtClean="0"/>
              <a:t>-  To </a:t>
            </a:r>
            <a:r>
              <a:rPr lang="it-IT" sz="2400" dirty="0"/>
              <a:t>aspirate the plasma </a:t>
            </a:r>
            <a:r>
              <a:rPr lang="it-IT" sz="2400" dirty="0" err="1"/>
              <a:t>it</a:t>
            </a:r>
            <a:r>
              <a:rPr lang="it-IT" sz="2400" dirty="0"/>
              <a:t> </a:t>
            </a:r>
            <a:r>
              <a:rPr lang="it-IT" sz="2400" dirty="0" err="1"/>
              <a:t>is</a:t>
            </a:r>
            <a:r>
              <a:rPr lang="it-IT" sz="2400" dirty="0"/>
              <a:t> </a:t>
            </a:r>
            <a:r>
              <a:rPr lang="it-IT" sz="2400" dirty="0" err="1"/>
              <a:t>necessary</a:t>
            </a:r>
            <a:r>
              <a:rPr lang="it-IT" sz="2400" dirty="0"/>
              <a:t> to </a:t>
            </a:r>
            <a:r>
              <a:rPr lang="it-IT" sz="2400" dirty="0" err="1"/>
              <a:t>remove</a:t>
            </a:r>
            <a:r>
              <a:rPr lang="it-IT" sz="2400" dirty="0"/>
              <a:t> the </a:t>
            </a:r>
            <a:r>
              <a:rPr lang="it-IT" sz="2400" dirty="0" err="1"/>
              <a:t>cap</a:t>
            </a:r>
            <a:r>
              <a:rPr lang="it-IT" sz="2400" dirty="0"/>
              <a:t> of the tube, </a:t>
            </a:r>
            <a:r>
              <a:rPr lang="it-IT" sz="2400" dirty="0" err="1"/>
              <a:t>making</a:t>
            </a:r>
            <a:r>
              <a:rPr lang="it-IT" sz="2400" dirty="0"/>
              <a:t> </a:t>
            </a:r>
            <a:r>
              <a:rPr lang="it-IT" sz="2400" dirty="0" err="1"/>
              <a:t>sure</a:t>
            </a:r>
            <a:r>
              <a:rPr lang="it-IT" sz="2400" dirty="0"/>
              <a:t> </a:t>
            </a:r>
            <a:r>
              <a:rPr lang="it-IT" sz="2400" dirty="0" err="1"/>
              <a:t>that</a:t>
            </a:r>
            <a:r>
              <a:rPr lang="it-IT" sz="2400" dirty="0"/>
              <a:t> </a:t>
            </a:r>
            <a:r>
              <a:rPr lang="it-IT" sz="2400" dirty="0" err="1"/>
              <a:t>when</a:t>
            </a:r>
            <a:r>
              <a:rPr lang="it-IT" sz="2400" dirty="0"/>
              <a:t> </a:t>
            </a:r>
            <a:r>
              <a:rPr lang="it-IT" sz="2400" dirty="0" err="1"/>
              <a:t>doing</a:t>
            </a:r>
            <a:r>
              <a:rPr lang="it-IT" sz="2400" dirty="0"/>
              <a:t> so, the tube </a:t>
            </a:r>
            <a:r>
              <a:rPr lang="it-IT" sz="2400" dirty="0" err="1"/>
              <a:t>does</a:t>
            </a:r>
            <a:r>
              <a:rPr lang="it-IT" sz="2400" dirty="0"/>
              <a:t> </a:t>
            </a:r>
            <a:r>
              <a:rPr lang="it-IT" sz="2400" dirty="0" err="1"/>
              <a:t>not</a:t>
            </a:r>
            <a:r>
              <a:rPr lang="it-IT" sz="2400" dirty="0"/>
              <a:t> </a:t>
            </a:r>
            <a:r>
              <a:rPr lang="it-IT" sz="2400" dirty="0" err="1"/>
              <a:t>undergo</a:t>
            </a:r>
            <a:r>
              <a:rPr lang="it-IT" sz="2400" dirty="0"/>
              <a:t> </a:t>
            </a:r>
            <a:r>
              <a:rPr lang="it-IT" sz="2400" dirty="0" err="1"/>
              <a:t>sudden</a:t>
            </a:r>
            <a:r>
              <a:rPr lang="it-IT" sz="2400" dirty="0"/>
              <a:t> </a:t>
            </a:r>
            <a:r>
              <a:rPr lang="it-IT" sz="2400" dirty="0" err="1"/>
              <a:t>movements</a:t>
            </a:r>
            <a:r>
              <a:rPr lang="it-IT" sz="2400" dirty="0"/>
              <a:t>, to </a:t>
            </a:r>
            <a:r>
              <a:rPr lang="it-IT" sz="2400" dirty="0" err="1"/>
              <a:t>avoid</a:t>
            </a:r>
            <a:r>
              <a:rPr lang="it-IT" sz="2400" dirty="0"/>
              <a:t> the </a:t>
            </a:r>
            <a:r>
              <a:rPr lang="it-IT" sz="2400" dirty="0" err="1"/>
              <a:t>movement</a:t>
            </a:r>
            <a:r>
              <a:rPr lang="it-IT" sz="2400" dirty="0"/>
              <a:t> of the </a:t>
            </a:r>
            <a:r>
              <a:rPr lang="it-IT" sz="2400" dirty="0" err="1"/>
              <a:t>liquid</a:t>
            </a:r>
            <a:r>
              <a:rPr lang="it-IT" sz="2400" dirty="0"/>
              <a:t> inside </a:t>
            </a:r>
            <a:r>
              <a:rPr lang="it-IT" sz="2400" dirty="0" err="1"/>
              <a:t>it</a:t>
            </a:r>
            <a:r>
              <a:rPr lang="it-IT" sz="2400" dirty="0"/>
              <a:t> (</a:t>
            </a:r>
            <a:r>
              <a:rPr lang="it-IT" sz="2400" dirty="0" err="1"/>
              <a:t>otherwise</a:t>
            </a:r>
            <a:r>
              <a:rPr lang="it-IT" sz="2400" dirty="0"/>
              <a:t> the </a:t>
            </a:r>
            <a:r>
              <a:rPr lang="it-IT" sz="2400" dirty="0" err="1"/>
              <a:t>red</a:t>
            </a:r>
            <a:r>
              <a:rPr lang="it-IT" sz="2400" dirty="0"/>
              <a:t> </a:t>
            </a:r>
            <a:r>
              <a:rPr lang="it-IT" sz="2400" dirty="0" err="1"/>
              <a:t>blood</a:t>
            </a:r>
            <a:r>
              <a:rPr lang="it-IT" sz="2400" dirty="0"/>
              <a:t> </a:t>
            </a:r>
            <a:r>
              <a:rPr lang="it-IT" sz="2400" dirty="0" err="1"/>
              <a:t>cells</a:t>
            </a:r>
            <a:r>
              <a:rPr lang="it-IT" sz="2400" dirty="0"/>
              <a:t> end up in the plasma).</a:t>
            </a:r>
            <a:br>
              <a:rPr lang="it-IT" sz="2400" dirty="0"/>
            </a:br>
            <a:endParaRPr lang="it-IT" sz="2177" dirty="0"/>
          </a:p>
        </p:txBody>
      </p:sp>
      <p:sp>
        <p:nvSpPr>
          <p:cNvPr id="3" name="Rectangle 1"/>
          <p:cNvSpPr/>
          <p:nvPr/>
        </p:nvSpPr>
        <p:spPr>
          <a:xfrm>
            <a:off x="1523520" y="-168349"/>
            <a:ext cx="164951" cy="33702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81646" tIns="42456" rIns="81646" bIns="42456" anchor="ctr" anchorCtr="0" compatLnSpc="1">
            <a:spAutoFit/>
          </a:bodyPr>
          <a:lstStyle/>
          <a:p>
            <a:pPr>
              <a:tabLst>
                <a:tab pos="0" algn="l"/>
                <a:tab pos="829544" algn="l"/>
                <a:tab pos="1659087" algn="l"/>
                <a:tab pos="2488630" algn="l"/>
                <a:tab pos="3318175" algn="l"/>
                <a:tab pos="4147718" algn="l"/>
                <a:tab pos="4977261" algn="l"/>
                <a:tab pos="5806805" algn="l"/>
                <a:tab pos="6636349" algn="l"/>
                <a:tab pos="7465893" algn="l"/>
                <a:tab pos="8295437" algn="l"/>
                <a:tab pos="9124980" algn="l"/>
              </a:tabLst>
            </a:pPr>
            <a:endParaRPr lang="it-IT" sz="1633">
              <a:solidFill>
                <a:srgbClr val="000000"/>
              </a:solidFill>
              <a:latin typeface="Arial" pitchFamily="2"/>
              <a:ea typeface="Arial" pitchFamily="2"/>
              <a:cs typeface="Arial" pitchFamily="2"/>
            </a:endParaRPr>
          </a:p>
        </p:txBody>
      </p:sp>
      <p:pic>
        <p:nvPicPr>
          <p:cNvPr id="4" name="Picture 5" descr="C"/>
          <p:cNvPicPr>
            <a:picLocks noChangeAspect="1"/>
          </p:cNvPicPr>
          <p:nvPr/>
        </p:nvPicPr>
        <p:blipFill>
          <a:blip r:embed="rId3">
            <a:alphaModFix/>
            <a:extLst>
              <a:ext uri="{BEBA8EAE-BF5A-486C-A8C5-ECC9F3942E4B}">
                <a14:imgProps xmlns:a14="http://schemas.microsoft.com/office/drawing/2010/main">
                  <a14:imgLayer r:embed="rId4">
                    <a14:imgEffect>
                      <a14:brightnessContrast bright="4000"/>
                    </a14:imgEffect>
                  </a14:imgLayer>
                </a14:imgProps>
              </a:ext>
            </a:extLst>
          </a:blip>
          <a:srcRect/>
          <a:stretch>
            <a:fillRect/>
          </a:stretch>
        </p:blipFill>
        <p:spPr>
          <a:xfrm>
            <a:off x="4523860" y="2899304"/>
            <a:ext cx="2227459" cy="3958991"/>
          </a:xfrm>
          <a:prstGeom prst="rect">
            <a:avLst/>
          </a:prstGeom>
          <a:noFill/>
          <a:ln>
            <a:noFill/>
          </a:ln>
        </p:spPr>
      </p:pic>
    </p:spTree>
    <p:extLst>
      <p:ext uri="{BB962C8B-B14F-4D97-AF65-F5344CB8AC3E}">
        <p14:creationId xmlns:p14="http://schemas.microsoft.com/office/powerpoint/2010/main" val="38358474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613611" y="274333"/>
            <a:ext cx="9597082" cy="1368392"/>
          </a:xfrm>
        </p:spPr>
        <p:txBody>
          <a:bodyPr vert="horz" wrap="square" lIns="82953" tIns="41476" rIns="82953" bIns="41476" rtlCol="0" anchor="ctr">
            <a:noAutofit/>
          </a:bodyPr>
          <a:lstStyle/>
          <a:p>
            <a:pPr lvl="0"/>
            <a:r>
              <a:rPr lang="it-IT" sz="2177" dirty="0">
                <a:cs typeface="Calibri" pitchFamily="34"/>
              </a:rPr>
              <a:t>Aspirate the plasma by </a:t>
            </a:r>
            <a:r>
              <a:rPr lang="it-IT" sz="2177" dirty="0" err="1">
                <a:cs typeface="Calibri" pitchFamily="34"/>
              </a:rPr>
              <a:t>bringing</a:t>
            </a:r>
            <a:r>
              <a:rPr lang="it-IT" sz="2177" dirty="0">
                <a:cs typeface="Calibri" pitchFamily="34"/>
              </a:rPr>
              <a:t> the </a:t>
            </a:r>
            <a:r>
              <a:rPr lang="it-IT" sz="2177" dirty="0" err="1">
                <a:cs typeface="Calibri" pitchFamily="34"/>
              </a:rPr>
              <a:t>needle</a:t>
            </a:r>
            <a:r>
              <a:rPr lang="it-IT" sz="2177" dirty="0">
                <a:cs typeface="Calibri" pitchFamily="34"/>
              </a:rPr>
              <a:t> </a:t>
            </a:r>
            <a:r>
              <a:rPr lang="it-IT" sz="2177" dirty="0" err="1">
                <a:cs typeface="Calibri" pitchFamily="34"/>
              </a:rPr>
              <a:t>close</a:t>
            </a:r>
            <a:r>
              <a:rPr lang="it-IT" sz="2177" dirty="0">
                <a:cs typeface="Calibri" pitchFamily="34"/>
              </a:rPr>
              <a:t> to the </a:t>
            </a:r>
            <a:r>
              <a:rPr lang="it-IT" sz="2177" dirty="0" err="1">
                <a:cs typeface="Calibri" pitchFamily="34"/>
              </a:rPr>
              <a:t>limit</a:t>
            </a:r>
            <a:r>
              <a:rPr lang="it-IT" sz="2177" dirty="0">
                <a:cs typeface="Calibri" pitchFamily="34"/>
              </a:rPr>
              <a:t> of the </a:t>
            </a:r>
            <a:r>
              <a:rPr lang="it-IT" sz="2177" dirty="0" err="1">
                <a:cs typeface="Calibri" pitchFamily="34"/>
              </a:rPr>
              <a:t>two</a:t>
            </a:r>
            <a:r>
              <a:rPr lang="it-IT" sz="2177" dirty="0">
                <a:cs typeface="Calibri" pitchFamily="34"/>
              </a:rPr>
              <a:t> </a:t>
            </a:r>
            <a:r>
              <a:rPr lang="it-IT" sz="2177" dirty="0" err="1">
                <a:cs typeface="Calibri" pitchFamily="34"/>
              </a:rPr>
              <a:t>phases</a:t>
            </a:r>
            <a:r>
              <a:rPr lang="it-IT" sz="2177" dirty="0">
                <a:cs typeface="Calibri" pitchFamily="34"/>
              </a:rPr>
              <a:t>, </a:t>
            </a:r>
            <a:r>
              <a:rPr lang="it-IT" sz="2177" dirty="0" err="1">
                <a:cs typeface="Calibri" pitchFamily="34"/>
              </a:rPr>
              <a:t>excluding</a:t>
            </a:r>
            <a:r>
              <a:rPr lang="it-IT" sz="2177" dirty="0">
                <a:cs typeface="Calibri" pitchFamily="34"/>
              </a:rPr>
              <a:t> </a:t>
            </a:r>
            <a:r>
              <a:rPr lang="it-IT" sz="2177" dirty="0" err="1">
                <a:cs typeface="Calibri" pitchFamily="34"/>
              </a:rPr>
              <a:t>about</a:t>
            </a:r>
            <a:r>
              <a:rPr lang="it-IT" sz="2177" dirty="0">
                <a:cs typeface="Calibri" pitchFamily="34"/>
              </a:rPr>
              <a:t> 20% of the plasma </a:t>
            </a:r>
            <a:r>
              <a:rPr lang="it-IT" sz="2177" dirty="0" err="1">
                <a:cs typeface="Calibri" pitchFamily="34"/>
              </a:rPr>
              <a:t>that</a:t>
            </a:r>
            <a:r>
              <a:rPr lang="it-IT" sz="2177" dirty="0">
                <a:cs typeface="Calibri" pitchFamily="34"/>
              </a:rPr>
              <a:t> </a:t>
            </a:r>
            <a:r>
              <a:rPr lang="it-IT" sz="2177" dirty="0" err="1">
                <a:cs typeface="Calibri" pitchFamily="34"/>
              </a:rPr>
              <a:t>is</a:t>
            </a:r>
            <a:r>
              <a:rPr lang="it-IT" sz="2177" dirty="0">
                <a:cs typeface="Calibri" pitchFamily="34"/>
              </a:rPr>
              <a:t> in the </a:t>
            </a:r>
            <a:r>
              <a:rPr lang="it-IT" sz="2177" dirty="0" err="1">
                <a:cs typeface="Calibri" pitchFamily="34"/>
              </a:rPr>
              <a:t>upper</a:t>
            </a:r>
            <a:r>
              <a:rPr lang="it-IT" sz="2177" dirty="0">
                <a:cs typeface="Calibri" pitchFamily="34"/>
              </a:rPr>
              <a:t> part of the tube (</a:t>
            </a:r>
            <a:r>
              <a:rPr lang="it-IT" sz="2177" dirty="0" err="1">
                <a:cs typeface="Calibri" pitchFamily="34"/>
              </a:rPr>
              <a:t>see</a:t>
            </a:r>
            <a:r>
              <a:rPr lang="it-IT" sz="2177" dirty="0">
                <a:cs typeface="Calibri" pitchFamily="34"/>
              </a:rPr>
              <a:t> </a:t>
            </a:r>
            <a:r>
              <a:rPr lang="it-IT" sz="2177" dirty="0" err="1">
                <a:cs typeface="Calibri" pitchFamily="34"/>
              </a:rPr>
              <a:t>next</a:t>
            </a:r>
            <a:r>
              <a:rPr lang="it-IT" sz="2177" dirty="0">
                <a:cs typeface="Calibri" pitchFamily="34"/>
              </a:rPr>
              <a:t> slide </a:t>
            </a:r>
            <a:r>
              <a:rPr lang="it-IT" sz="2177" dirty="0" err="1">
                <a:cs typeface="Calibri" pitchFamily="34"/>
              </a:rPr>
              <a:t>photographs</a:t>
            </a:r>
            <a:r>
              <a:rPr lang="it-IT" sz="2177" dirty="0" smtClean="0">
                <a:cs typeface="Calibri" pitchFamily="34"/>
              </a:rPr>
              <a:t>).</a:t>
            </a:r>
            <a:br>
              <a:rPr lang="it-IT" sz="2177" dirty="0" smtClean="0">
                <a:cs typeface="Calibri" pitchFamily="34"/>
              </a:rPr>
            </a:br>
            <a:r>
              <a:rPr lang="it-IT" sz="2177" dirty="0" smtClean="0">
                <a:cs typeface="Calibri" pitchFamily="34"/>
              </a:rPr>
              <a:t>(</a:t>
            </a:r>
            <a:r>
              <a:rPr lang="en-US" sz="2177" dirty="0">
                <a:cs typeface="Calibri" pitchFamily="34"/>
              </a:rPr>
              <a:t>To view the video, it must be downloaded to your </a:t>
            </a:r>
            <a:r>
              <a:rPr lang="en-US" sz="2177" dirty="0" smtClean="0">
                <a:cs typeface="Calibri" pitchFamily="34"/>
              </a:rPr>
              <a:t>computer)</a:t>
            </a:r>
            <a:endParaRPr lang="it-IT" sz="2177" dirty="0">
              <a:cs typeface="Calibri" pitchFamily="34"/>
            </a:endParaRPr>
          </a:p>
        </p:txBody>
      </p:sp>
      <p:pic>
        <p:nvPicPr>
          <p:cNvPr id="3" name="Immagine 2"/>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900736" y="1679629"/>
            <a:ext cx="2848151" cy="5178666"/>
          </a:xfrm>
          <a:prstGeom prst="rect">
            <a:avLst/>
          </a:prstGeom>
          <a:solidFill>
            <a:srgbClr val="CFE7F5"/>
          </a:solidFill>
          <a:ln w="0">
            <a:solidFill>
              <a:srgbClr val="808080"/>
            </a:solidFill>
            <a:prstDash val="solid"/>
          </a:ln>
        </p:spPr>
      </p:pic>
    </p:spTree>
    <p:extLst>
      <p:ext uri="{BB962C8B-B14F-4D97-AF65-F5344CB8AC3E}">
        <p14:creationId xmlns:p14="http://schemas.microsoft.com/office/powerpoint/2010/main" val="281747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5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17358" y="274332"/>
            <a:ext cx="9693335" cy="1143049"/>
          </a:xfrm>
        </p:spPr>
        <p:txBody>
          <a:bodyPr vert="horz" wrap="square" lIns="82953" tIns="41476" rIns="82953" bIns="41476" rtlCol="0" anchor="ctr">
            <a:noAutofit/>
          </a:bodyPr>
          <a:lstStyle/>
          <a:p>
            <a:pPr>
              <a:lnSpc>
                <a:spcPct val="115000"/>
              </a:lnSpc>
              <a:spcAft>
                <a:spcPts val="908"/>
              </a:spcAft>
            </a:pPr>
            <a:r>
              <a:rPr lang="it-IT" sz="2540" dirty="0">
                <a:cs typeface="Calibri" pitchFamily="34"/>
              </a:rPr>
              <a:t>In the photo on the right 20% (</a:t>
            </a:r>
            <a:r>
              <a:rPr lang="it-IT" sz="2540" dirty="0" err="1">
                <a:cs typeface="Calibri" pitchFamily="34"/>
              </a:rPr>
              <a:t>approximately</a:t>
            </a:r>
            <a:r>
              <a:rPr lang="it-IT" sz="2540" dirty="0">
                <a:cs typeface="Calibri" pitchFamily="34"/>
              </a:rPr>
              <a:t>) </a:t>
            </a:r>
            <a:r>
              <a:rPr lang="it-IT" sz="2540" dirty="0" err="1" smtClean="0">
                <a:cs typeface="Calibri" pitchFamily="34"/>
              </a:rPr>
              <a:t>of</a:t>
            </a:r>
            <a:r>
              <a:rPr lang="it-IT" sz="2540" dirty="0" smtClean="0">
                <a:cs typeface="Calibri" pitchFamily="34"/>
              </a:rPr>
              <a:t> the plasma </a:t>
            </a:r>
            <a:r>
              <a:rPr lang="it-IT" sz="2540" dirty="0" err="1" smtClean="0">
                <a:cs typeface="Calibri" pitchFamily="34"/>
              </a:rPr>
              <a:t>to</a:t>
            </a:r>
            <a:r>
              <a:rPr lang="it-IT" sz="2540" dirty="0" smtClean="0">
                <a:cs typeface="Calibri" pitchFamily="34"/>
              </a:rPr>
              <a:t> </a:t>
            </a:r>
            <a:r>
              <a:rPr lang="it-IT" sz="2540" dirty="0">
                <a:cs typeface="Calibri" pitchFamily="34"/>
              </a:rPr>
              <a:t>be </a:t>
            </a:r>
            <a:r>
              <a:rPr lang="it-IT" sz="2540" dirty="0" err="1">
                <a:cs typeface="Calibri" pitchFamily="34"/>
              </a:rPr>
              <a:t>left</a:t>
            </a:r>
            <a:r>
              <a:rPr lang="it-IT" sz="2540" dirty="0">
                <a:cs typeface="Calibri" pitchFamily="34"/>
              </a:rPr>
              <a:t> in the test tube.</a:t>
            </a:r>
          </a:p>
        </p:txBody>
      </p:sp>
      <p:pic>
        <p:nvPicPr>
          <p:cNvPr id="3" name="Immagine 11" descr="Immagine che contiene persona, cibo, bevanda, mano&#10;&#10;Descrizione generata automaticamente"/>
          <p:cNvPicPr>
            <a:picLocks noChangeAspect="1"/>
          </p:cNvPicPr>
          <p:nvPr/>
        </p:nvPicPr>
        <p:blipFill>
          <a:blip r:embed="rId3" cstate="print">
            <a:alphaModFix/>
            <a:extLst>
              <a:ext uri="{BEBA8EAE-BF5A-486C-A8C5-ECC9F3942E4B}">
                <a14:imgProps xmlns:a14="http://schemas.microsoft.com/office/drawing/2010/main">
                  <a14:imgLayer r:embed="rId4">
                    <a14:imgEffect>
                      <a14:brightnessContrast bright="-4000"/>
                    </a14:imgEffect>
                  </a14:imgLayer>
                </a14:imgProps>
              </a:ext>
            </a:extLst>
          </a:blip>
          <a:srcRect/>
          <a:stretch>
            <a:fillRect/>
          </a:stretch>
        </p:blipFill>
        <p:spPr>
          <a:xfrm>
            <a:off x="2737766" y="2143054"/>
            <a:ext cx="2293935" cy="4072194"/>
          </a:xfrm>
          <a:prstGeom prst="rect">
            <a:avLst/>
          </a:prstGeom>
          <a:noFill/>
          <a:ln>
            <a:noFill/>
          </a:ln>
        </p:spPr>
      </p:pic>
      <p:pic>
        <p:nvPicPr>
          <p:cNvPr id="4" name="Immagine 12" descr="Immagine che contiene persona, mano, interni&#10;&#10;Descrizione generata automaticamente"/>
          <p:cNvPicPr>
            <a:picLocks noChangeAspect="1"/>
          </p:cNvPicPr>
          <p:nvPr/>
        </p:nvPicPr>
        <p:blipFill>
          <a:blip r:embed="rId5" cstate="print">
            <a:alphaModFix/>
            <a:extLst>
              <a:ext uri="{BEBA8EAE-BF5A-486C-A8C5-ECC9F3942E4B}">
                <a14:imgProps xmlns:a14="http://schemas.microsoft.com/office/drawing/2010/main">
                  <a14:imgLayer r:embed="rId6">
                    <a14:imgEffect>
                      <a14:brightnessContrast bright="1000"/>
                    </a14:imgEffect>
                  </a14:imgLayer>
                </a14:imgProps>
              </a:ext>
            </a:extLst>
          </a:blip>
          <a:srcRect/>
          <a:stretch>
            <a:fillRect/>
          </a:stretch>
        </p:blipFill>
        <p:spPr>
          <a:xfrm>
            <a:off x="6952677" y="2143055"/>
            <a:ext cx="2286098" cy="4057824"/>
          </a:xfrm>
          <a:prstGeom prst="rect">
            <a:avLst/>
          </a:prstGeom>
          <a:noFill/>
          <a:ln>
            <a:noFill/>
          </a:ln>
        </p:spPr>
      </p:pic>
    </p:spTree>
    <p:extLst>
      <p:ext uri="{BB962C8B-B14F-4D97-AF65-F5344CB8AC3E}">
        <p14:creationId xmlns:p14="http://schemas.microsoft.com/office/powerpoint/2010/main" val="1198461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433138" y="274332"/>
            <a:ext cx="9777556" cy="1297197"/>
          </a:xfrm>
        </p:spPr>
        <p:txBody>
          <a:bodyPr vert="horz" wrap="square" lIns="82953" tIns="41476" rIns="82953" bIns="41476" rtlCol="0" anchor="ctr">
            <a:noAutofit/>
          </a:bodyPr>
          <a:lstStyle/>
          <a:p>
            <a:pPr>
              <a:lnSpc>
                <a:spcPct val="115000"/>
              </a:lnSpc>
              <a:spcAft>
                <a:spcPts val="908"/>
              </a:spcAft>
            </a:pPr>
            <a:r>
              <a:rPr lang="it-IT" sz="3266" dirty="0" err="1">
                <a:cs typeface="Calibri" pitchFamily="34"/>
              </a:rPr>
              <a:t>Replace</a:t>
            </a:r>
            <a:r>
              <a:rPr lang="it-IT" sz="3266" dirty="0">
                <a:cs typeface="Calibri" pitchFamily="34"/>
              </a:rPr>
              <a:t> the </a:t>
            </a:r>
            <a:r>
              <a:rPr lang="it-IT" sz="3266" dirty="0" err="1">
                <a:cs typeface="Calibri" pitchFamily="34"/>
              </a:rPr>
              <a:t>syringe</a:t>
            </a:r>
            <a:r>
              <a:rPr lang="it-IT" sz="3266" dirty="0">
                <a:cs typeface="Calibri" pitchFamily="34"/>
              </a:rPr>
              <a:t> </a:t>
            </a:r>
            <a:r>
              <a:rPr lang="it-IT" sz="3266" dirty="0" err="1">
                <a:cs typeface="Calibri" pitchFamily="34"/>
              </a:rPr>
              <a:t>needle</a:t>
            </a:r>
            <a:r>
              <a:rPr lang="it-IT" sz="3266" dirty="0">
                <a:cs typeface="Calibri" pitchFamily="34"/>
              </a:rPr>
              <a:t> with the </a:t>
            </a:r>
            <a:r>
              <a:rPr lang="it-IT" sz="3266" dirty="0" err="1">
                <a:cs typeface="Calibri" pitchFamily="34"/>
              </a:rPr>
              <a:t>one</a:t>
            </a:r>
            <a:r>
              <a:rPr lang="it-IT" sz="3266" dirty="0">
                <a:cs typeface="Calibri" pitchFamily="34"/>
              </a:rPr>
              <a:t> </a:t>
            </a:r>
            <a:r>
              <a:rPr lang="it-IT" sz="3266" dirty="0" err="1">
                <a:cs typeface="Calibri" pitchFamily="34"/>
              </a:rPr>
              <a:t>used</a:t>
            </a:r>
            <a:r>
              <a:rPr lang="it-IT" sz="3266" dirty="0">
                <a:cs typeface="Calibri" pitchFamily="34"/>
              </a:rPr>
              <a:t> for </a:t>
            </a:r>
            <a:r>
              <a:rPr lang="it-IT" sz="3266" dirty="0" err="1">
                <a:cs typeface="Calibri" pitchFamily="34"/>
              </a:rPr>
              <a:t>insulin</a:t>
            </a:r>
            <a:r>
              <a:rPr lang="it-IT" sz="3266" dirty="0">
                <a:cs typeface="Calibri" pitchFamily="34"/>
              </a:rPr>
              <a:t> or </a:t>
            </a:r>
            <a:r>
              <a:rPr lang="it-IT" sz="3266" dirty="0" err="1">
                <a:cs typeface="Calibri" pitchFamily="34"/>
              </a:rPr>
              <a:t>heparin</a:t>
            </a:r>
            <a:r>
              <a:rPr lang="it-IT" sz="3266" dirty="0">
                <a:cs typeface="Calibri" pitchFamily="34"/>
              </a:rPr>
              <a:t>: 0.40x12.7mm 27Gx1/2” (</a:t>
            </a:r>
            <a:r>
              <a:rPr lang="it-IT" sz="3266" dirty="0" err="1">
                <a:cs typeface="Calibri" pitchFamily="34"/>
              </a:rPr>
              <a:t>if</a:t>
            </a:r>
            <a:r>
              <a:rPr lang="it-IT" sz="3266" dirty="0">
                <a:cs typeface="Calibri" pitchFamily="34"/>
              </a:rPr>
              <a:t> </a:t>
            </a:r>
            <a:r>
              <a:rPr lang="it-IT" sz="3266" dirty="0" err="1">
                <a:cs typeface="Calibri" pitchFamily="34"/>
              </a:rPr>
              <a:t>smaller</a:t>
            </a:r>
            <a:r>
              <a:rPr lang="it-IT" sz="3266" dirty="0">
                <a:cs typeface="Calibri" pitchFamily="34"/>
              </a:rPr>
              <a:t> </a:t>
            </a:r>
            <a:r>
              <a:rPr lang="it-IT" sz="3266" dirty="0" err="1">
                <a:cs typeface="Calibri" pitchFamily="34"/>
              </a:rPr>
              <a:t>is</a:t>
            </a:r>
            <a:r>
              <a:rPr lang="it-IT" sz="3266" dirty="0">
                <a:cs typeface="Calibri" pitchFamily="34"/>
              </a:rPr>
              <a:t> </a:t>
            </a:r>
            <a:r>
              <a:rPr lang="it-IT" sz="3266" dirty="0" err="1">
                <a:cs typeface="Calibri" pitchFamily="34"/>
              </a:rPr>
              <a:t>even</a:t>
            </a:r>
            <a:r>
              <a:rPr lang="it-IT" sz="3266" dirty="0">
                <a:cs typeface="Calibri" pitchFamily="34"/>
              </a:rPr>
              <a:t> </a:t>
            </a:r>
            <a:r>
              <a:rPr lang="it-IT" sz="3266" dirty="0" err="1">
                <a:cs typeface="Calibri" pitchFamily="34"/>
              </a:rPr>
              <a:t>better</a:t>
            </a:r>
            <a:r>
              <a:rPr lang="it-IT" sz="3266" dirty="0">
                <a:cs typeface="Calibri" pitchFamily="34"/>
              </a:rPr>
              <a:t>).</a:t>
            </a:r>
          </a:p>
        </p:txBody>
      </p:sp>
      <p:pic>
        <p:nvPicPr>
          <p:cNvPr id="3" name="Picture 2" descr="E"/>
          <p:cNvPicPr>
            <a:picLocks noChangeAspect="1"/>
          </p:cNvPicPr>
          <p:nvPr/>
        </p:nvPicPr>
        <p:blipFill>
          <a:blip r:embed="rId3">
            <a:alphaModFix/>
            <a:extLst>
              <a:ext uri="{BEBA8EAE-BF5A-486C-A8C5-ECC9F3942E4B}">
                <a14:imgProps xmlns:a14="http://schemas.microsoft.com/office/drawing/2010/main">
                  <a14:imgLayer r:embed="rId4">
                    <a14:imgEffect>
                      <a14:brightnessContrast bright="9000"/>
                    </a14:imgEffect>
                  </a14:imgLayer>
                </a14:imgProps>
              </a:ext>
            </a:extLst>
          </a:blip>
          <a:srcRect/>
          <a:stretch>
            <a:fillRect/>
          </a:stretch>
        </p:blipFill>
        <p:spPr>
          <a:xfrm>
            <a:off x="2023523" y="1992172"/>
            <a:ext cx="7787104" cy="4370693"/>
          </a:xfrm>
          <a:prstGeom prst="rect">
            <a:avLst/>
          </a:prstGeom>
          <a:noFill/>
          <a:ln>
            <a:noFill/>
          </a:ln>
        </p:spPr>
      </p:pic>
    </p:spTree>
    <p:extLst>
      <p:ext uri="{BB962C8B-B14F-4D97-AF65-F5344CB8AC3E}">
        <p14:creationId xmlns:p14="http://schemas.microsoft.com/office/powerpoint/2010/main" val="3319552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493295" y="0"/>
            <a:ext cx="9717398" cy="2122806"/>
          </a:xfrm>
        </p:spPr>
        <p:txBody>
          <a:bodyPr vert="horz" wrap="square" lIns="82953" tIns="41476" rIns="82953" bIns="41476" rtlCol="0" anchor="ctr">
            <a:noAutofit/>
          </a:bodyPr>
          <a:lstStyle/>
          <a:p>
            <a:pPr lvl="0" algn="l" hangingPunct="1"/>
            <a:r>
              <a:rPr lang="it-IT" sz="2540" dirty="0"/>
              <a:t/>
            </a:r>
            <a:br>
              <a:rPr lang="it-IT" sz="2540" dirty="0"/>
            </a:br>
            <a:r>
              <a:rPr lang="it-IT" sz="2540" dirty="0" err="1" smtClean="0">
                <a:cs typeface="Calibri" pitchFamily="34"/>
              </a:rPr>
              <a:t>Disinfect</a:t>
            </a:r>
            <a:r>
              <a:rPr lang="it-IT" sz="2540" dirty="0" smtClean="0">
                <a:cs typeface="Calibri" pitchFamily="34"/>
              </a:rPr>
              <a:t> </a:t>
            </a:r>
            <a:r>
              <a:rPr lang="it-IT" sz="2540" dirty="0">
                <a:cs typeface="Calibri" pitchFamily="34"/>
              </a:rPr>
              <a:t>an area of the </a:t>
            </a:r>
            <a:r>
              <a:rPr lang="it-IT" sz="2540" dirty="0" err="1">
                <a:cs typeface="Calibri" pitchFamily="34"/>
              </a:rPr>
              <a:t>belly</a:t>
            </a:r>
            <a:r>
              <a:rPr lang="it-IT" sz="2540" dirty="0">
                <a:cs typeface="Calibri" pitchFamily="34"/>
              </a:rPr>
              <a:t> far from the </a:t>
            </a:r>
            <a:r>
              <a:rPr lang="it-IT" sz="2540" dirty="0" err="1">
                <a:cs typeface="Calibri" pitchFamily="34"/>
              </a:rPr>
              <a:t>navel</a:t>
            </a:r>
            <a:r>
              <a:rPr lang="it-IT" sz="2540" dirty="0">
                <a:cs typeface="Calibri" pitchFamily="34"/>
              </a:rPr>
              <a:t> and </a:t>
            </a:r>
            <a:r>
              <a:rPr lang="it-IT" sz="2540" dirty="0" err="1">
                <a:cs typeface="Calibri" pitchFamily="34"/>
              </a:rPr>
              <a:t>proceed</a:t>
            </a:r>
            <a:r>
              <a:rPr lang="it-IT" sz="2540" dirty="0">
                <a:cs typeface="Calibri" pitchFamily="34"/>
              </a:rPr>
              <a:t> </a:t>
            </a:r>
            <a:r>
              <a:rPr lang="it-IT" sz="2540" dirty="0" err="1">
                <a:cs typeface="Calibri" pitchFamily="34"/>
              </a:rPr>
              <a:t>very</a:t>
            </a:r>
            <a:r>
              <a:rPr lang="it-IT" sz="2540" dirty="0">
                <a:cs typeface="Calibri" pitchFamily="34"/>
              </a:rPr>
              <a:t> </a:t>
            </a:r>
            <a:r>
              <a:rPr lang="it-IT" sz="2540" dirty="0" err="1">
                <a:cs typeface="Calibri" pitchFamily="34"/>
              </a:rPr>
              <a:t>slowly</a:t>
            </a:r>
            <a:r>
              <a:rPr lang="it-IT" sz="2540" dirty="0">
                <a:cs typeface="Calibri" pitchFamily="34"/>
              </a:rPr>
              <a:t> (</a:t>
            </a:r>
            <a:r>
              <a:rPr lang="it-IT" sz="2540" dirty="0" err="1">
                <a:cs typeface="Calibri" pitchFamily="34"/>
              </a:rPr>
              <a:t>about</a:t>
            </a:r>
            <a:r>
              <a:rPr lang="it-IT" sz="2540" dirty="0">
                <a:cs typeface="Calibri" pitchFamily="34"/>
              </a:rPr>
              <a:t> 10 minutes) with </a:t>
            </a:r>
            <a:r>
              <a:rPr lang="it-IT" sz="2540" dirty="0" err="1">
                <a:cs typeface="Calibri" pitchFamily="34"/>
              </a:rPr>
              <a:t>subcutaneous</a:t>
            </a:r>
            <a:r>
              <a:rPr lang="it-IT" sz="2540" dirty="0">
                <a:cs typeface="Calibri" pitchFamily="34"/>
              </a:rPr>
              <a:t> </a:t>
            </a:r>
            <a:r>
              <a:rPr lang="it-IT" sz="2540" dirty="0" err="1">
                <a:cs typeface="Calibri" pitchFamily="34"/>
              </a:rPr>
              <a:t>administration</a:t>
            </a:r>
            <a:r>
              <a:rPr lang="it-IT" sz="2540" dirty="0">
                <a:cs typeface="Calibri" pitchFamily="34"/>
              </a:rPr>
              <a:t>.</a:t>
            </a:r>
            <a:br>
              <a:rPr lang="it-IT" sz="2540" dirty="0">
                <a:cs typeface="Calibri" pitchFamily="34"/>
              </a:rPr>
            </a:br>
            <a:r>
              <a:rPr lang="it-IT" sz="2540" dirty="0" smtClean="0">
                <a:cs typeface="Calibri" pitchFamily="34"/>
              </a:rPr>
              <a:t/>
            </a:r>
            <a:br>
              <a:rPr lang="it-IT" sz="2540" dirty="0" smtClean="0">
                <a:cs typeface="Calibri" pitchFamily="34"/>
              </a:rPr>
            </a:br>
            <a:r>
              <a:rPr lang="it-IT" sz="2177" dirty="0" smtClean="0"/>
              <a:t>Due </a:t>
            </a:r>
            <a:r>
              <a:rPr lang="it-IT" sz="2177" dirty="0"/>
              <a:t>to the large volume (from 3 to 5ml) </a:t>
            </a:r>
            <a:r>
              <a:rPr lang="it-IT" sz="2177" dirty="0" err="1"/>
              <a:t>distribution</a:t>
            </a:r>
            <a:r>
              <a:rPr lang="it-IT" sz="2177" dirty="0"/>
              <a:t>, by </a:t>
            </a:r>
            <a:r>
              <a:rPr lang="it-IT" sz="2177" dirty="0" err="1"/>
              <a:t>injection</a:t>
            </a:r>
            <a:r>
              <a:rPr lang="it-IT" sz="2177" dirty="0"/>
              <a:t>, in </a:t>
            </a:r>
            <a:r>
              <a:rPr lang="it-IT" sz="2177" dirty="0" err="1"/>
              <a:t>two</a:t>
            </a:r>
            <a:r>
              <a:rPr lang="it-IT" sz="2177" dirty="0"/>
              <a:t> or more </a:t>
            </a:r>
            <a:r>
              <a:rPr lang="it-IT" sz="2177" dirty="0" err="1"/>
              <a:t>different</a:t>
            </a:r>
            <a:r>
              <a:rPr lang="it-IT" sz="2177" dirty="0"/>
              <a:t> </a:t>
            </a:r>
            <a:r>
              <a:rPr lang="it-IT" sz="2177" dirty="0" err="1"/>
              <a:t>areas</a:t>
            </a:r>
            <a:r>
              <a:rPr lang="it-IT" sz="2177" dirty="0"/>
              <a:t> of the </a:t>
            </a:r>
            <a:r>
              <a:rPr lang="it-IT" sz="2177" dirty="0" err="1"/>
              <a:t>abdomen</a:t>
            </a:r>
            <a:r>
              <a:rPr lang="it-IT" sz="2177" dirty="0"/>
              <a:t> </a:t>
            </a:r>
            <a:r>
              <a:rPr lang="it-IT" sz="2177" dirty="0" err="1"/>
              <a:t>is</a:t>
            </a:r>
            <a:r>
              <a:rPr lang="it-IT" sz="2177" dirty="0"/>
              <a:t> </a:t>
            </a:r>
            <a:r>
              <a:rPr lang="it-IT" sz="2177" dirty="0" err="1"/>
              <a:t>recommended</a:t>
            </a:r>
            <a:r>
              <a:rPr lang="it-IT" sz="2177" dirty="0"/>
              <a:t>.</a:t>
            </a:r>
          </a:p>
        </p:txBody>
      </p:sp>
      <p:pic>
        <p:nvPicPr>
          <p:cNvPr id="3" name="Immagine 13" descr="Iniezione-sottocutanea.jpg"/>
          <p:cNvPicPr>
            <a:picLocks noChangeAspect="1"/>
          </p:cNvPicPr>
          <p:nvPr/>
        </p:nvPicPr>
        <p:blipFill>
          <a:blip r:embed="rId3">
            <a:alphaModFix/>
            <a:extLst>
              <a:ext uri="{BEBA8EAE-BF5A-486C-A8C5-ECC9F3942E4B}">
                <a14:imgProps xmlns:a14="http://schemas.microsoft.com/office/drawing/2010/main">
                  <a14:imgLayer r:embed="rId4">
                    <a14:imgEffect>
                      <a14:brightnessContrast bright="-8000"/>
                    </a14:imgEffect>
                  </a14:imgLayer>
                </a14:imgProps>
              </a:ext>
            </a:extLst>
          </a:blip>
          <a:srcRect/>
          <a:stretch>
            <a:fillRect/>
          </a:stretch>
        </p:blipFill>
        <p:spPr>
          <a:xfrm>
            <a:off x="2296548" y="2788060"/>
            <a:ext cx="7929822" cy="4022880"/>
          </a:xfrm>
          <a:prstGeom prst="rect">
            <a:avLst/>
          </a:prstGeom>
          <a:noFill/>
          <a:ln>
            <a:noFill/>
          </a:ln>
        </p:spPr>
      </p:pic>
    </p:spTree>
    <p:extLst>
      <p:ext uri="{BB962C8B-B14F-4D97-AF65-F5344CB8AC3E}">
        <p14:creationId xmlns:p14="http://schemas.microsoft.com/office/powerpoint/2010/main" val="3666126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txBox="1">
            <a:spLocks noGrp="1"/>
          </p:cNvSpPr>
          <p:nvPr>
            <p:ph type="body" idx="4294967295"/>
          </p:nvPr>
        </p:nvSpPr>
        <p:spPr>
          <a:xfrm>
            <a:off x="986589" y="1660358"/>
            <a:ext cx="9224104" cy="4466059"/>
          </a:xfrm>
        </p:spPr>
        <p:txBody>
          <a:bodyPr vert="horz" wrap="square" lIns="82953" tIns="41476" rIns="82953" bIns="41476" rtlCol="0">
            <a:normAutofit/>
          </a:bodyPr>
          <a:lstStyle/>
          <a:p>
            <a:pPr marL="0" lvl="0" indent="0" algn="ctr">
              <a:buNone/>
            </a:pPr>
            <a:r>
              <a:rPr lang="it-IT" sz="4000" i="1" dirty="0" err="1" smtClean="0">
                <a:cs typeface="Calibri" pitchFamily="34"/>
              </a:rPr>
              <a:t>It</a:t>
            </a:r>
            <a:r>
              <a:rPr lang="it-IT" sz="4000" i="1" dirty="0" smtClean="0">
                <a:cs typeface="Calibri" pitchFamily="34"/>
              </a:rPr>
              <a:t> </a:t>
            </a:r>
            <a:r>
              <a:rPr lang="it-IT" sz="4000" i="1" dirty="0" err="1">
                <a:cs typeface="Calibri" pitchFamily="34"/>
              </a:rPr>
              <a:t>is</a:t>
            </a:r>
            <a:r>
              <a:rPr lang="it-IT" sz="4000" i="1" dirty="0">
                <a:cs typeface="Calibri" pitchFamily="34"/>
              </a:rPr>
              <a:t> of </a:t>
            </a:r>
            <a:r>
              <a:rPr lang="it-IT" sz="4000" i="1" dirty="0" err="1">
                <a:cs typeface="Calibri" pitchFamily="34"/>
              </a:rPr>
              <a:t>fundamental</a:t>
            </a:r>
            <a:r>
              <a:rPr lang="it-IT" sz="4000" i="1" dirty="0">
                <a:cs typeface="Calibri" pitchFamily="34"/>
              </a:rPr>
              <a:t> </a:t>
            </a:r>
            <a:r>
              <a:rPr lang="it-IT" sz="4000" i="1" dirty="0" err="1">
                <a:cs typeface="Calibri" pitchFamily="34"/>
              </a:rPr>
              <a:t>importance</a:t>
            </a:r>
            <a:r>
              <a:rPr lang="it-IT" sz="4000" i="1" dirty="0">
                <a:cs typeface="Calibri" pitchFamily="34"/>
              </a:rPr>
              <a:t> to </a:t>
            </a:r>
            <a:r>
              <a:rPr lang="it-IT" sz="4000" i="1" dirty="0" err="1">
                <a:cs typeface="Calibri" pitchFamily="34"/>
              </a:rPr>
              <a:t>respect</a:t>
            </a:r>
            <a:r>
              <a:rPr lang="it-IT" sz="4000" i="1" dirty="0">
                <a:cs typeface="Calibri" pitchFamily="34"/>
              </a:rPr>
              <a:t> </a:t>
            </a:r>
            <a:r>
              <a:rPr lang="it-IT" sz="4000" i="1" dirty="0" err="1">
                <a:cs typeface="Calibri" pitchFamily="34"/>
              </a:rPr>
              <a:t>hygiene</a:t>
            </a:r>
            <a:r>
              <a:rPr lang="it-IT" sz="4000" i="1" dirty="0">
                <a:cs typeface="Calibri" pitchFamily="34"/>
              </a:rPr>
              <a:t> and </a:t>
            </a:r>
            <a:r>
              <a:rPr lang="it-IT" sz="4000" i="1" dirty="0" err="1">
                <a:cs typeface="Calibri" pitchFamily="34"/>
              </a:rPr>
              <a:t>cleanliness</a:t>
            </a:r>
            <a:r>
              <a:rPr lang="it-IT" sz="4000" i="1" dirty="0">
                <a:cs typeface="Calibri" pitchFamily="34"/>
              </a:rPr>
              <a:t>, </a:t>
            </a:r>
            <a:r>
              <a:rPr lang="it-IT" sz="4000" i="1" dirty="0" err="1">
                <a:cs typeface="Calibri" pitchFamily="34"/>
              </a:rPr>
              <a:t>both</a:t>
            </a:r>
            <a:r>
              <a:rPr lang="it-IT" sz="4000" i="1" dirty="0">
                <a:cs typeface="Calibri" pitchFamily="34"/>
              </a:rPr>
              <a:t> in the room </a:t>
            </a:r>
            <a:r>
              <a:rPr lang="it-IT" sz="4000" i="1" dirty="0" err="1">
                <a:cs typeface="Calibri" pitchFamily="34"/>
              </a:rPr>
              <a:t>where</a:t>
            </a:r>
            <a:r>
              <a:rPr lang="it-IT" sz="4000" i="1" dirty="0">
                <a:cs typeface="Calibri" pitchFamily="34"/>
              </a:rPr>
              <a:t> the </a:t>
            </a:r>
            <a:r>
              <a:rPr lang="it-IT" sz="4000" i="1" dirty="0" err="1">
                <a:cs typeface="Calibri" pitchFamily="34"/>
              </a:rPr>
              <a:t>preparation</a:t>
            </a:r>
            <a:r>
              <a:rPr lang="it-IT" sz="4000" i="1" dirty="0">
                <a:cs typeface="Calibri" pitchFamily="34"/>
              </a:rPr>
              <a:t> </a:t>
            </a:r>
            <a:r>
              <a:rPr lang="it-IT" sz="4000" i="1" dirty="0" err="1">
                <a:cs typeface="Calibri" pitchFamily="34"/>
              </a:rPr>
              <a:t>takes</a:t>
            </a:r>
            <a:r>
              <a:rPr lang="it-IT" sz="4000" i="1" dirty="0">
                <a:cs typeface="Calibri" pitchFamily="34"/>
              </a:rPr>
              <a:t> </a:t>
            </a:r>
            <a:r>
              <a:rPr lang="it-IT" sz="4000" i="1" dirty="0" err="1">
                <a:cs typeface="Calibri" pitchFamily="34"/>
              </a:rPr>
              <a:t>place</a:t>
            </a:r>
            <a:r>
              <a:rPr lang="it-IT" sz="4000" i="1" dirty="0">
                <a:cs typeface="Calibri" pitchFamily="34"/>
              </a:rPr>
              <a:t>, and </a:t>
            </a:r>
            <a:r>
              <a:rPr lang="it-IT" sz="4000" i="1" dirty="0" err="1">
                <a:cs typeface="Calibri" pitchFamily="34"/>
              </a:rPr>
              <a:t>during</a:t>
            </a:r>
            <a:r>
              <a:rPr lang="it-IT" sz="4000" i="1" dirty="0">
                <a:cs typeface="Calibri" pitchFamily="34"/>
              </a:rPr>
              <a:t> </a:t>
            </a:r>
            <a:r>
              <a:rPr lang="it-IT" sz="4000" i="1" dirty="0" err="1">
                <a:cs typeface="Calibri" pitchFamily="34"/>
              </a:rPr>
              <a:t>all</a:t>
            </a:r>
            <a:r>
              <a:rPr lang="it-IT" sz="4000" i="1" dirty="0">
                <a:cs typeface="Calibri" pitchFamily="34"/>
              </a:rPr>
              <a:t> the </a:t>
            </a:r>
            <a:r>
              <a:rPr lang="it-IT" sz="4000" i="1" dirty="0" err="1">
                <a:cs typeface="Calibri" pitchFamily="34"/>
              </a:rPr>
              <a:t>steps</a:t>
            </a:r>
            <a:r>
              <a:rPr lang="it-IT" sz="4000" i="1" dirty="0">
                <a:cs typeface="Calibri" pitchFamily="34"/>
              </a:rPr>
              <a:t> of </a:t>
            </a:r>
            <a:r>
              <a:rPr lang="it-IT" sz="4000" i="1" dirty="0" err="1">
                <a:cs typeface="Calibri" pitchFamily="34"/>
              </a:rPr>
              <a:t>preparation</a:t>
            </a:r>
            <a:r>
              <a:rPr lang="it-IT" sz="4000" i="1" dirty="0">
                <a:cs typeface="Calibri" pitchFamily="34"/>
              </a:rPr>
              <a:t> and </a:t>
            </a:r>
            <a:r>
              <a:rPr lang="it-IT" sz="4000" i="1" dirty="0" err="1">
                <a:cs typeface="Calibri" pitchFamily="34"/>
              </a:rPr>
              <a:t>administration</a:t>
            </a:r>
            <a:r>
              <a:rPr lang="it-IT" sz="4000" i="1" dirty="0">
                <a:cs typeface="Calibri" pitchFamily="34"/>
              </a:rPr>
              <a:t>.</a:t>
            </a:r>
          </a:p>
        </p:txBody>
      </p:sp>
    </p:spTree>
    <p:extLst>
      <p:ext uri="{BB962C8B-B14F-4D97-AF65-F5344CB8AC3E}">
        <p14:creationId xmlns:p14="http://schemas.microsoft.com/office/powerpoint/2010/main" val="1779454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93295" y="1082842"/>
            <a:ext cx="10587789" cy="2768963"/>
          </a:xfrm>
          <a:prstGeom prst="rect">
            <a:avLst/>
          </a:prstGeom>
        </p:spPr>
        <p:txBody>
          <a:bodyPr wrap="square">
            <a:spAutoFit/>
          </a:bodyPr>
          <a:lstStyle/>
          <a:p>
            <a:pPr marL="457200">
              <a:lnSpc>
                <a:spcPct val="115000"/>
              </a:lnSpc>
              <a:spcAft>
                <a:spcPts val="0"/>
              </a:spcAft>
            </a:pPr>
            <a:r>
              <a:rPr lang="it-IT" sz="2400" dirty="0" err="1">
                <a:latin typeface="Calibri" panose="020F0502020204030204" pitchFamily="34" charset="0"/>
                <a:ea typeface="Calibri" panose="020F0502020204030204" pitchFamily="34" charset="0"/>
                <a:cs typeface="Times New Roman" panose="02020603050405020304" pitchFamily="18" charset="0"/>
              </a:rPr>
              <a:t>It</a:t>
            </a:r>
            <a:r>
              <a:rPr lang="it-IT" sz="2400" dirty="0">
                <a:latin typeface="Calibri" panose="020F0502020204030204" pitchFamily="34" charset="0"/>
                <a:ea typeface="Calibri" panose="020F0502020204030204" pitchFamily="34" charset="0"/>
                <a:cs typeface="Times New Roman" panose="02020603050405020304" pitchFamily="18" charset="0"/>
              </a:rPr>
              <a:t> </a:t>
            </a:r>
            <a:r>
              <a:rPr lang="it-IT" sz="2400" dirty="0" err="1">
                <a:latin typeface="Calibri" panose="020F0502020204030204" pitchFamily="34" charset="0"/>
                <a:ea typeface="Calibri" panose="020F0502020204030204" pitchFamily="34" charset="0"/>
                <a:cs typeface="Times New Roman" panose="02020603050405020304" pitchFamily="18" charset="0"/>
              </a:rPr>
              <a:t>is</a:t>
            </a:r>
            <a:r>
              <a:rPr lang="it-IT" sz="2400" dirty="0">
                <a:latin typeface="Calibri" panose="020F0502020204030204" pitchFamily="34" charset="0"/>
                <a:ea typeface="Calibri" panose="020F0502020204030204" pitchFamily="34" charset="0"/>
                <a:cs typeface="Times New Roman" panose="02020603050405020304" pitchFamily="18" charset="0"/>
              </a:rPr>
              <a:t> </a:t>
            </a:r>
            <a:r>
              <a:rPr lang="it-IT" sz="2400" dirty="0" err="1">
                <a:latin typeface="Calibri" panose="020F0502020204030204" pitchFamily="34" charset="0"/>
                <a:ea typeface="Calibri" panose="020F0502020204030204" pitchFamily="34" charset="0"/>
                <a:cs typeface="Times New Roman" panose="02020603050405020304" pitchFamily="18" charset="0"/>
              </a:rPr>
              <a:t>recommended</a:t>
            </a:r>
            <a:r>
              <a:rPr lang="it-IT" sz="2400" dirty="0">
                <a:latin typeface="Calibri" panose="020F0502020204030204" pitchFamily="34" charset="0"/>
                <a:ea typeface="Calibri" panose="020F0502020204030204" pitchFamily="34" charset="0"/>
                <a:cs typeface="Times New Roman" panose="02020603050405020304" pitchFamily="18" charset="0"/>
              </a:rPr>
              <a:t> to do </a:t>
            </a:r>
            <a:r>
              <a:rPr lang="it-IT" sz="2400" dirty="0" err="1">
                <a:latin typeface="Calibri" panose="020F0502020204030204" pitchFamily="34" charset="0"/>
                <a:ea typeface="Calibri" panose="020F0502020204030204" pitchFamily="34" charset="0"/>
                <a:cs typeface="Times New Roman" panose="02020603050405020304" pitchFamily="18" charset="0"/>
              </a:rPr>
              <a:t>one</a:t>
            </a:r>
            <a:r>
              <a:rPr lang="it-IT" sz="2400" dirty="0">
                <a:latin typeface="Calibri" panose="020F0502020204030204" pitchFamily="34" charset="0"/>
                <a:ea typeface="Calibri" panose="020F0502020204030204" pitchFamily="34" charset="0"/>
                <a:cs typeface="Times New Roman" panose="02020603050405020304" pitchFamily="18" charset="0"/>
              </a:rPr>
              <a:t> treatment (with </a:t>
            </a:r>
            <a:r>
              <a:rPr lang="it-IT" sz="2400" dirty="0" err="1">
                <a:latin typeface="Calibri" panose="020F0502020204030204" pitchFamily="34" charset="0"/>
                <a:ea typeface="Calibri" panose="020F0502020204030204" pitchFamily="34" charset="0"/>
                <a:cs typeface="Times New Roman" panose="02020603050405020304" pitchFamily="18" charset="0"/>
              </a:rPr>
              <a:t>three</a:t>
            </a:r>
            <a:r>
              <a:rPr lang="it-IT" sz="2400" dirty="0">
                <a:latin typeface="Calibri" panose="020F0502020204030204" pitchFamily="34" charset="0"/>
                <a:ea typeface="Calibri" panose="020F0502020204030204" pitchFamily="34" charset="0"/>
                <a:cs typeface="Times New Roman" panose="02020603050405020304" pitchFamily="18" charset="0"/>
              </a:rPr>
              <a:t> test </a:t>
            </a:r>
            <a:r>
              <a:rPr lang="it-IT" sz="2400" dirty="0" err="1">
                <a:latin typeface="Calibri" panose="020F0502020204030204" pitchFamily="34" charset="0"/>
                <a:ea typeface="Calibri" panose="020F0502020204030204" pitchFamily="34" charset="0"/>
                <a:cs typeface="Times New Roman" panose="02020603050405020304" pitchFamily="18" charset="0"/>
              </a:rPr>
              <a:t>tubes</a:t>
            </a:r>
            <a:r>
              <a:rPr lang="it-IT" sz="2400" dirty="0">
                <a:latin typeface="Calibri" panose="020F0502020204030204" pitchFamily="34" charset="0"/>
                <a:ea typeface="Calibri" panose="020F0502020204030204" pitchFamily="34" charset="0"/>
                <a:cs typeface="Times New Roman" panose="02020603050405020304" pitchFamily="18" charset="0"/>
              </a:rPr>
              <a:t>) per week for </a:t>
            </a:r>
            <a:r>
              <a:rPr lang="it-IT" sz="2400" dirty="0" err="1">
                <a:latin typeface="Calibri" panose="020F0502020204030204" pitchFamily="34" charset="0"/>
                <a:ea typeface="Calibri" panose="020F0502020204030204" pitchFamily="34" charset="0"/>
                <a:cs typeface="Times New Roman" panose="02020603050405020304" pitchFamily="18" charset="0"/>
              </a:rPr>
              <a:t>six</a:t>
            </a:r>
            <a:r>
              <a:rPr lang="it-IT" sz="2400" dirty="0">
                <a:latin typeface="Calibri" panose="020F0502020204030204" pitchFamily="34" charset="0"/>
                <a:ea typeface="Calibri" panose="020F0502020204030204" pitchFamily="34" charset="0"/>
                <a:cs typeface="Times New Roman" panose="02020603050405020304" pitchFamily="18" charset="0"/>
              </a:rPr>
              <a:t> weeks, </a:t>
            </a:r>
            <a:r>
              <a:rPr lang="it-IT" sz="2400" dirty="0" err="1">
                <a:latin typeface="Calibri" panose="020F0502020204030204" pitchFamily="34" charset="0"/>
                <a:ea typeface="Calibri" panose="020F0502020204030204" pitchFamily="34" charset="0"/>
                <a:cs typeface="Times New Roman" panose="02020603050405020304" pitchFamily="18" charset="0"/>
              </a:rPr>
              <a:t>then</a:t>
            </a:r>
            <a:r>
              <a:rPr lang="it-IT" sz="2400" dirty="0">
                <a:latin typeface="Calibri" panose="020F0502020204030204" pitchFamily="34" charset="0"/>
                <a:ea typeface="Calibri" panose="020F0502020204030204" pitchFamily="34" charset="0"/>
                <a:cs typeface="Times New Roman" panose="02020603050405020304" pitchFamily="18" charset="0"/>
              </a:rPr>
              <a:t>, </a:t>
            </a:r>
            <a:r>
              <a:rPr lang="it-IT" sz="2400" dirty="0" err="1">
                <a:latin typeface="Calibri" panose="020F0502020204030204" pitchFamily="34" charset="0"/>
                <a:ea typeface="Calibri" panose="020F0502020204030204" pitchFamily="34" charset="0"/>
                <a:cs typeface="Times New Roman" panose="02020603050405020304" pitchFamily="18" charset="0"/>
              </a:rPr>
              <a:t>depending</a:t>
            </a:r>
            <a:r>
              <a:rPr lang="it-IT" sz="2400" dirty="0">
                <a:latin typeface="Calibri" panose="020F0502020204030204" pitchFamily="34" charset="0"/>
                <a:ea typeface="Calibri" panose="020F0502020204030204" pitchFamily="34" charset="0"/>
                <a:cs typeface="Times New Roman" panose="02020603050405020304" pitchFamily="18" charset="0"/>
              </a:rPr>
              <a:t> on the </a:t>
            </a:r>
            <a:r>
              <a:rPr lang="it-IT" sz="2400" dirty="0" err="1">
                <a:latin typeface="Calibri" panose="020F0502020204030204" pitchFamily="34" charset="0"/>
                <a:ea typeface="Calibri" panose="020F0502020204030204" pitchFamily="34" charset="0"/>
                <a:cs typeface="Times New Roman" panose="02020603050405020304" pitchFamily="18" charset="0"/>
              </a:rPr>
              <a:t>results</a:t>
            </a:r>
            <a:r>
              <a:rPr lang="it-IT" sz="2400" dirty="0">
                <a:latin typeface="Calibri" panose="020F0502020204030204" pitchFamily="34" charset="0"/>
                <a:ea typeface="Calibri" panose="020F0502020204030204" pitchFamily="34" charset="0"/>
                <a:cs typeface="Times New Roman" panose="02020603050405020304" pitchFamily="18" charset="0"/>
              </a:rPr>
              <a:t> and the </a:t>
            </a:r>
            <a:r>
              <a:rPr lang="it-IT" sz="2400" dirty="0" err="1">
                <a:latin typeface="Calibri" panose="020F0502020204030204" pitchFamily="34" charset="0"/>
                <a:ea typeface="Calibri" panose="020F0502020204030204" pitchFamily="34" charset="0"/>
                <a:cs typeface="Times New Roman" panose="02020603050405020304" pitchFamily="18" charset="0"/>
              </a:rPr>
              <a:t>pathology</a:t>
            </a:r>
            <a:r>
              <a:rPr lang="it-IT" sz="2400" dirty="0">
                <a:latin typeface="Calibri" panose="020F0502020204030204" pitchFamily="34" charset="0"/>
                <a:ea typeface="Calibri" panose="020F0502020204030204" pitchFamily="34" charset="0"/>
                <a:cs typeface="Times New Roman" panose="02020603050405020304" pitchFamily="18" charset="0"/>
              </a:rPr>
              <a:t>:</a:t>
            </a:r>
          </a:p>
          <a:p>
            <a:pPr marL="457200">
              <a:lnSpc>
                <a:spcPct val="115000"/>
              </a:lnSpc>
              <a:spcAft>
                <a:spcPts val="0"/>
              </a:spcAft>
            </a:pPr>
            <a:endParaRPr lang="it-IT" sz="2400" dirty="0" smtClean="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it-IT" sz="2400" dirty="0" smtClean="0">
                <a:latin typeface="Calibri" panose="020F0502020204030204" pitchFamily="34" charset="0"/>
                <a:ea typeface="Calibri" panose="020F0502020204030204" pitchFamily="34" charset="0"/>
                <a:cs typeface="Times New Roman" panose="02020603050405020304" pitchFamily="18" charset="0"/>
              </a:rPr>
              <a:t>- </a:t>
            </a:r>
            <a:r>
              <a:rPr lang="it-IT" sz="2400" dirty="0">
                <a:latin typeface="Calibri" panose="020F0502020204030204" pitchFamily="34" charset="0"/>
                <a:ea typeface="Calibri" panose="020F0502020204030204" pitchFamily="34" charset="0"/>
                <a:cs typeface="Times New Roman" panose="02020603050405020304" pitchFamily="18" charset="0"/>
              </a:rPr>
              <a:t>continue with </a:t>
            </a:r>
            <a:r>
              <a:rPr lang="it-IT" sz="2400" dirty="0" err="1">
                <a:latin typeface="Calibri" panose="020F0502020204030204" pitchFamily="34" charset="0"/>
                <a:ea typeface="Calibri" panose="020F0502020204030204" pitchFamily="34" charset="0"/>
                <a:cs typeface="Times New Roman" panose="02020603050405020304" pitchFamily="18" charset="0"/>
              </a:rPr>
              <a:t>one</a:t>
            </a:r>
            <a:r>
              <a:rPr lang="it-IT" sz="2400" dirty="0">
                <a:latin typeface="Calibri" panose="020F0502020204030204" pitchFamily="34" charset="0"/>
                <a:ea typeface="Calibri" panose="020F0502020204030204" pitchFamily="34" charset="0"/>
                <a:cs typeface="Times New Roman" panose="02020603050405020304" pitchFamily="18" charset="0"/>
              </a:rPr>
              <a:t> treatment per week for a </a:t>
            </a:r>
            <a:r>
              <a:rPr lang="it-IT" sz="2400" dirty="0" err="1">
                <a:latin typeface="Calibri" panose="020F0502020204030204" pitchFamily="34" charset="0"/>
                <a:ea typeface="Calibri" panose="020F0502020204030204" pitchFamily="34" charset="0"/>
                <a:cs typeface="Times New Roman" panose="02020603050405020304" pitchFamily="18" charset="0"/>
              </a:rPr>
              <a:t>few</a:t>
            </a:r>
            <a:r>
              <a:rPr lang="it-IT" sz="2400" dirty="0">
                <a:latin typeface="Calibri" panose="020F0502020204030204" pitchFamily="34" charset="0"/>
                <a:ea typeface="Calibri" panose="020F0502020204030204" pitchFamily="34" charset="0"/>
                <a:cs typeface="Times New Roman" panose="02020603050405020304" pitchFamily="18" charset="0"/>
              </a:rPr>
              <a:t> </a:t>
            </a:r>
            <a:r>
              <a:rPr lang="it-IT" sz="2400" dirty="0" err="1">
                <a:latin typeface="Calibri" panose="020F0502020204030204" pitchFamily="34" charset="0"/>
                <a:ea typeface="Calibri" panose="020F0502020204030204" pitchFamily="34" charset="0"/>
                <a:cs typeface="Times New Roman" panose="02020603050405020304" pitchFamily="18" charset="0"/>
              </a:rPr>
              <a:t>months</a:t>
            </a:r>
            <a:endParaRPr lang="it-IT"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endParaRPr lang="it-IT" sz="2400" dirty="0" smtClean="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it-IT" sz="2400" dirty="0" smtClean="0">
                <a:latin typeface="Calibri" panose="020F0502020204030204" pitchFamily="34" charset="0"/>
                <a:ea typeface="Calibri" panose="020F0502020204030204" pitchFamily="34" charset="0"/>
                <a:cs typeface="Times New Roman" panose="02020603050405020304" pitchFamily="18" charset="0"/>
              </a:rPr>
              <a:t>- </a:t>
            </a:r>
            <a:r>
              <a:rPr lang="it-IT" sz="2400" dirty="0">
                <a:latin typeface="Calibri" panose="020F0502020204030204" pitchFamily="34" charset="0"/>
                <a:ea typeface="Calibri" panose="020F0502020204030204" pitchFamily="34" charset="0"/>
                <a:cs typeface="Times New Roman" panose="02020603050405020304" pitchFamily="18" charset="0"/>
              </a:rPr>
              <a:t>the </a:t>
            </a:r>
            <a:r>
              <a:rPr lang="it-IT" sz="2400" dirty="0" err="1">
                <a:latin typeface="Calibri" panose="020F0502020204030204" pitchFamily="34" charset="0"/>
                <a:ea typeface="Calibri" panose="020F0502020204030204" pitchFamily="34" charset="0"/>
                <a:cs typeface="Times New Roman" panose="02020603050405020304" pitchFamily="18" charset="0"/>
              </a:rPr>
              <a:t>treatments</a:t>
            </a:r>
            <a:r>
              <a:rPr lang="it-IT" sz="2400" dirty="0">
                <a:latin typeface="Calibri" panose="020F0502020204030204" pitchFamily="34" charset="0"/>
                <a:ea typeface="Calibri" panose="020F0502020204030204" pitchFamily="34" charset="0"/>
                <a:cs typeface="Times New Roman" panose="02020603050405020304" pitchFamily="18" charset="0"/>
              </a:rPr>
              <a:t> are </a:t>
            </a:r>
            <a:r>
              <a:rPr lang="it-IT" sz="2400" dirty="0" err="1">
                <a:latin typeface="Calibri" panose="020F0502020204030204" pitchFamily="34" charset="0"/>
                <a:ea typeface="Calibri" panose="020F0502020204030204" pitchFamily="34" charset="0"/>
                <a:cs typeface="Times New Roman" panose="02020603050405020304" pitchFamily="18" charset="0"/>
              </a:rPr>
              <a:t>reduced</a:t>
            </a:r>
            <a:r>
              <a:rPr lang="it-IT" sz="2400" dirty="0">
                <a:latin typeface="Calibri" panose="020F0502020204030204" pitchFamily="34" charset="0"/>
                <a:ea typeface="Calibri" panose="020F0502020204030204" pitchFamily="34" charset="0"/>
                <a:cs typeface="Times New Roman" panose="02020603050405020304" pitchFamily="18" charset="0"/>
              </a:rPr>
              <a:t>: </a:t>
            </a:r>
            <a:r>
              <a:rPr lang="it-IT" sz="2400" dirty="0" err="1">
                <a:latin typeface="Calibri" panose="020F0502020204030204" pitchFamily="34" charset="0"/>
                <a:ea typeface="Calibri" panose="020F0502020204030204" pitchFamily="34" charset="0"/>
                <a:cs typeface="Times New Roman" panose="02020603050405020304" pitchFamily="18" charset="0"/>
              </a:rPr>
              <a:t>one</a:t>
            </a:r>
            <a:r>
              <a:rPr lang="it-IT" sz="2400" dirty="0">
                <a:latin typeface="Calibri" panose="020F0502020204030204" pitchFamily="34" charset="0"/>
                <a:ea typeface="Calibri" panose="020F0502020204030204" pitchFamily="34" charset="0"/>
                <a:cs typeface="Times New Roman" panose="02020603050405020304" pitchFamily="18" charset="0"/>
              </a:rPr>
              <a:t> per </a:t>
            </a:r>
            <a:r>
              <a:rPr lang="it-IT" sz="2400" dirty="0" err="1">
                <a:latin typeface="Calibri" panose="020F0502020204030204" pitchFamily="34" charset="0"/>
                <a:ea typeface="Calibri" panose="020F0502020204030204" pitchFamily="34" charset="0"/>
                <a:cs typeface="Times New Roman" panose="02020603050405020304" pitchFamily="18" charset="0"/>
              </a:rPr>
              <a:t>month</a:t>
            </a:r>
            <a:r>
              <a:rPr lang="it-IT" sz="2400" dirty="0">
                <a:latin typeface="Calibri" panose="020F0502020204030204" pitchFamily="34" charset="0"/>
                <a:ea typeface="Calibri" panose="020F0502020204030204" pitchFamily="34" charset="0"/>
                <a:cs typeface="Times New Roman" panose="02020603050405020304" pitchFamily="18" charset="0"/>
              </a:rPr>
              <a:t>.</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711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10515600" cy="5238841"/>
          </a:xfrm>
        </p:spPr>
        <p:txBody>
          <a:bodyPr>
            <a:normAutofit/>
          </a:bodyPr>
          <a:lstStyle/>
          <a:p>
            <a:pPr algn="ctr"/>
            <a:r>
              <a:rPr lang="en-US" sz="5400" i="1" dirty="0" smtClean="0"/>
              <a:t>Thanks for your attention.</a:t>
            </a:r>
            <a:br>
              <a:rPr lang="en-US" sz="5400" i="1" dirty="0" smtClean="0"/>
            </a:br>
            <a:r>
              <a:rPr lang="en-US" sz="5400" i="1" dirty="0" smtClean="0"/>
              <a:t>With Love</a:t>
            </a:r>
            <a:br>
              <a:rPr lang="en-US" sz="5400" i="1" dirty="0" smtClean="0"/>
            </a:br>
            <a:r>
              <a:rPr lang="en-US" sz="5400" i="1" dirty="0" smtClean="0"/>
              <a:t>Blue</a:t>
            </a:r>
            <a:endParaRPr lang="it-IT" sz="5400" i="1"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362</Words>
  <Application>Microsoft Office PowerPoint</Application>
  <PresentationFormat>Widescreen</PresentationFormat>
  <Paragraphs>37</Paragraphs>
  <Slides>14</Slides>
  <Notes>12</Notes>
  <HiddenSlides>0</HiddenSlides>
  <MMClips>1</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14</vt:i4>
      </vt:variant>
    </vt:vector>
  </HeadingPairs>
  <TitlesOfParts>
    <vt:vector size="23" baseType="lpstr">
      <vt:lpstr>Microsoft YaHei</vt:lpstr>
      <vt:lpstr>Arial</vt:lpstr>
      <vt:lpstr>Calibri</vt:lpstr>
      <vt:lpstr>Calibri Light</vt:lpstr>
      <vt:lpstr>Liberation Sans</vt:lpstr>
      <vt:lpstr>Segoe UI</vt:lpstr>
      <vt:lpstr>Tahoma</vt:lpstr>
      <vt:lpstr>Times New Roman</vt:lpstr>
      <vt:lpstr>Tema di Office</vt:lpstr>
      <vt:lpstr>Presentazione standard di PowerPoint</vt:lpstr>
      <vt:lpstr>Needed for collection</vt:lpstr>
      <vt:lpstr>Preparation for blood collection</vt:lpstr>
      <vt:lpstr>After taking the sample, place the three tubes in the centrifuge. Having six slots in the centrifuge, the tubes must be positioned with an empty space between one and the other. This is important to balance the weight of the rotor and have an optimal centrifugation.</vt:lpstr>
      <vt:lpstr>Use a digital timer (the phone timer for example), set the rpm knob to 2.000 rpm and spin for 7 minutes</vt:lpstr>
      <vt:lpstr>Remove the test tubes very carefully using tweezers.</vt:lpstr>
      <vt:lpstr>-  Place the test tubes upright.  -  Wear a surgical mask to avoid breathing over the test tube  -  To aspirate the plasma it is necessary to remove the cap of the tube, making sure that when doing so, the tube does not undergo sudden movements, to avoid the movement of the liquid inside it (otherwise the red blood cells end up in the plasma). </vt:lpstr>
      <vt:lpstr>Aspirate the plasma by bringing the needle close to the limit of the two phases, excluding about 20% of the plasma that is in the upper part of the tube (see next slide photographs). (To view the video, it must be downloaded to your computer)</vt:lpstr>
      <vt:lpstr>In the photo on the right 20% (approximately) of the plasma to be left in the test tube.</vt:lpstr>
      <vt:lpstr>Replace the syringe needle with the one used for insulin or heparin: 0.40x12.7mm 27Gx1/2” (if smaller is even better).</vt:lpstr>
      <vt:lpstr> Disinfect an area of the belly far from the navel and proceed very slowly (about 10 minutes) with subcutaneous administration.  Due to the large volume (from 3 to 5ml) distribution, by injection, in two or more different areas of the abdomen is recommended.</vt:lpstr>
      <vt:lpstr>Presentazione standard di PowerPoint</vt:lpstr>
      <vt:lpstr>Presentazione standard di PowerPoint</vt:lpstr>
      <vt:lpstr>Thanks for your attention. With Love Blue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ASPIRE-5720G</dc:creator>
  <cp:lastModifiedBy>ASPIRE-5720G</cp:lastModifiedBy>
  <cp:revision>12</cp:revision>
  <dcterms:created xsi:type="dcterms:W3CDTF">2022-01-18T14:51:34Z</dcterms:created>
  <dcterms:modified xsi:type="dcterms:W3CDTF">2022-03-12T10:08:52Z</dcterms:modified>
</cp:coreProperties>
</file>